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 id="2147483688" r:id="rId3"/>
  </p:sldMasterIdLst>
  <p:notesMasterIdLst>
    <p:notesMasterId r:id="rId22"/>
  </p:notesMasterIdLst>
  <p:sldIdLst>
    <p:sldId id="421" r:id="rId4"/>
    <p:sldId id="569" r:id="rId5"/>
    <p:sldId id="330" r:id="rId6"/>
    <p:sldId id="332" r:id="rId7"/>
    <p:sldId id="337" r:id="rId8"/>
    <p:sldId id="339" r:id="rId9"/>
    <p:sldId id="328" r:id="rId10"/>
    <p:sldId id="574" r:id="rId11"/>
    <p:sldId id="582" r:id="rId12"/>
    <p:sldId id="575" r:id="rId13"/>
    <p:sldId id="576" r:id="rId14"/>
    <p:sldId id="577" r:id="rId15"/>
    <p:sldId id="579" r:id="rId16"/>
    <p:sldId id="578" r:id="rId17"/>
    <p:sldId id="557" r:id="rId18"/>
    <p:sldId id="581" r:id="rId19"/>
    <p:sldId id="583" r:id="rId20"/>
    <p:sldId id="536" r:id="rId21"/>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65" userDrawn="1">
          <p15:clr>
            <a:srgbClr val="A4A3A4"/>
          </p15:clr>
        </p15:guide>
        <p15:guide id="7" orient="horz" pos="4156">
          <p15:clr>
            <a:srgbClr val="A4A3A4"/>
          </p15:clr>
        </p15:guide>
        <p15:guide id="8" orient="horz" pos="2523">
          <p15:clr>
            <a:srgbClr val="A4A3A4"/>
          </p15:clr>
        </p15:guide>
        <p15:guide id="10" orient="horz" pos="890" userDrawn="1">
          <p15:clr>
            <a:srgbClr val="A4A3A4"/>
          </p15:clr>
        </p15:guide>
        <p15:guide id="11" pos="172">
          <p15:clr>
            <a:srgbClr val="A4A3A4"/>
          </p15:clr>
        </p15:guide>
        <p15:guide id="12" pos="6068" userDrawn="1">
          <p15:clr>
            <a:srgbClr val="A4A3A4"/>
          </p15:clr>
        </p15:guide>
        <p15:guide id="13" pos="3075">
          <p15:clr>
            <a:srgbClr val="A4A3A4"/>
          </p15:clr>
        </p15:guide>
        <p15:guide id="14" pos="3165">
          <p15:clr>
            <a:srgbClr val="A4A3A4"/>
          </p15:clr>
        </p15:guide>
        <p15:guide id="22" pos="4572">
          <p15:clr>
            <a:srgbClr val="A4A3A4"/>
          </p15:clr>
        </p15:guide>
        <p15:guide id="23" pos="4662">
          <p15:clr>
            <a:srgbClr val="A4A3A4"/>
          </p15:clr>
        </p15:guide>
        <p15:guide id="24" pos="1578">
          <p15:clr>
            <a:srgbClr val="A4A3A4"/>
          </p15:clr>
        </p15:guide>
        <p15:guide id="25" pos="1669">
          <p15:clr>
            <a:srgbClr val="A4A3A4"/>
          </p15:clr>
        </p15:guide>
        <p15:guide id="26" orient="horz" pos="2448" userDrawn="1">
          <p15:clr>
            <a:srgbClr val="A4A3A4"/>
          </p15:clr>
        </p15:guide>
        <p15:guide id="27" orient="horz" pos="346" userDrawn="1">
          <p15:clr>
            <a:srgbClr val="A4A3A4"/>
          </p15:clr>
        </p15:guide>
        <p15:guide id="28"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4D4D4D"/>
    <a:srgbClr val="7F7F7F"/>
    <a:srgbClr val="CCE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2" autoAdjust="0"/>
    <p:restoredTop sz="94304" autoAdjust="0"/>
  </p:normalViewPr>
  <p:slideViewPr>
    <p:cSldViewPr showGuides="1">
      <p:cViewPr varScale="1">
        <p:scale>
          <a:sx n="83" d="100"/>
          <a:sy n="83" d="100"/>
        </p:scale>
        <p:origin x="1402" y="77"/>
      </p:cViewPr>
      <p:guideLst>
        <p:guide orient="horz" pos="4065"/>
        <p:guide orient="horz" pos="4156"/>
        <p:guide orient="horz" pos="2523"/>
        <p:guide orient="horz" pos="890"/>
        <p:guide pos="172"/>
        <p:guide pos="6068"/>
        <p:guide pos="3075"/>
        <p:guide pos="3165"/>
        <p:guide pos="4572"/>
        <p:guide pos="4662"/>
        <p:guide pos="1578"/>
        <p:guide pos="1669"/>
        <p:guide orient="horz" pos="2448"/>
        <p:guide orient="horz" pos="346"/>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09" d="100"/>
          <a:sy n="109" d="100"/>
        </p:scale>
        <p:origin x="42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b="0" i="0">
                <a:latin typeface="Arial" panose="020B0604020202020204" pitchFamily="34" charset="0"/>
              </a:defRPr>
            </a:lvl1pPr>
          </a:lstStyle>
          <a:p>
            <a:fld id="{583C87CB-4DB5-4F0C-88C6-DAE758734069}" type="datetimeFigureOut">
              <a:rPr lang="en-GB" smtClean="0"/>
              <a:pPr/>
              <a:t>27/01/2022</a:t>
            </a:fld>
            <a:endParaRPr lang="en-GB" dirty="0"/>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CED1FC8-2C35-4D04-9452-DFA2FCDA2824}" type="slidenum">
              <a:rPr lang="en-GB" smtClean="0"/>
              <a:pPr/>
              <a:t>‹#›</a:t>
            </a:fld>
            <a:endParaRPr lang="en-GB" dirty="0"/>
          </a:p>
        </p:txBody>
      </p:sp>
    </p:spTree>
    <p:extLst>
      <p:ext uri="{BB962C8B-B14F-4D97-AF65-F5344CB8AC3E}">
        <p14:creationId xmlns:p14="http://schemas.microsoft.com/office/powerpoint/2010/main" val="34598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6" name="Footer Placeholder 5"/>
          <p:cNvSpPr>
            <a:spLocks noGrp="1"/>
          </p:cNvSpPr>
          <p:nvPr>
            <p:ph type="ftr" sz="quarter" idx="10"/>
          </p:nvPr>
        </p:nvSpPr>
        <p:spPr>
          <a:xfrm>
            <a:off x="0" y="9442154"/>
            <a:ext cx="2950475" cy="49704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Ponudba</a:t>
            </a:r>
            <a:r>
              <a:rPr kumimoji="0" lang="en-GB" sz="1200" u="none" strike="noStrike" kern="1200" cap="none" spc="0" normalizeH="0" baseline="0" noProof="0" dirty="0">
                <a:ln>
                  <a:noFill/>
                </a:ln>
                <a:solidFill>
                  <a:prstClr val="black"/>
                </a:solidFill>
                <a:effectLst/>
                <a:uLnTx/>
                <a:uFillTx/>
                <a:latin typeface="Arial" panose="020B0604020202020204" pitchFamily="34" charset="0"/>
                <a:ea typeface="+mn-ea"/>
                <a:cs typeface="+mn-cs"/>
              </a:rPr>
              <a:t> za </a:t>
            </a:r>
            <a:r>
              <a:rPr kumimoji="0" lang="en-GB" sz="120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pripravo</a:t>
            </a:r>
            <a:r>
              <a:rPr kumimoji="0" lang="en-GB" sz="120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120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študije</a:t>
            </a:r>
            <a:endParaRPr kumimoji="0" lang="en-GB" sz="12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D49C3-6639-40F8-82A8-AEF98E89CF7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9124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71BE-1FEA-4ADB-AE6D-7097EE311CAA}"/>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1E52A-E8C3-4E66-864F-90387C1C6D44}"/>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E996F-D735-4033-8642-26F23DFFB91B}"/>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5" name="Footer Placeholder 4">
            <a:extLst>
              <a:ext uri="{FF2B5EF4-FFF2-40B4-BE49-F238E27FC236}">
                <a16:creationId xmlns:a16="http://schemas.microsoft.com/office/drawing/2014/main" id="{C2386E6E-C2E2-4FB9-9F76-400E1F2BF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4BE75-31D5-43C7-AB3A-47F0CE9DE16D}"/>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36976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0A1B-6A17-457D-A178-C45B2ACAA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B36F9-95DD-4D76-9075-047D5D73B6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5BE4C-587A-4EC2-B34E-3CF5FFC70FB3}"/>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5" name="Footer Placeholder 4">
            <a:extLst>
              <a:ext uri="{FF2B5EF4-FFF2-40B4-BE49-F238E27FC236}">
                <a16:creationId xmlns:a16="http://schemas.microsoft.com/office/drawing/2014/main" id="{3B96CE24-6C8B-447C-9A23-54114BA5A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8781C-8D3D-4368-A63D-CC254CD5A4E2}"/>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378745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0098E-C032-4E1D-82E6-852243BA50D5}"/>
              </a:ext>
            </a:extLst>
          </p:cNvPr>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1B02D-03F1-48E7-860E-EFA737AF8356}"/>
              </a:ext>
            </a:extLst>
          </p:cNvPr>
          <p:cNvSpPr>
            <a:spLocks noGrp="1"/>
          </p:cNvSpPr>
          <p:nvPr>
            <p:ph type="body" orient="vert" idx="1"/>
          </p:nvPr>
        </p:nvSpPr>
        <p:spPr>
          <a:xfrm>
            <a:off x="681038" y="365125"/>
            <a:ext cx="625633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DE410-07EF-47D0-9E1B-7CCBC42326B8}"/>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5" name="Footer Placeholder 4">
            <a:extLst>
              <a:ext uri="{FF2B5EF4-FFF2-40B4-BE49-F238E27FC236}">
                <a16:creationId xmlns:a16="http://schemas.microsoft.com/office/drawing/2014/main" id="{F1361645-CACB-46E4-8039-82A488CF6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87414-19D9-4A10-93EA-D9C391B7AE08}"/>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33966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2" name="Project Title Placeholder 1"/>
          <p:cNvSpPr>
            <a:spLocks noGrp="1"/>
          </p:cNvSpPr>
          <p:nvPr>
            <p:ph type="body" sz="quarter" idx="12" hasCustomPrompt="1"/>
          </p:nvPr>
        </p:nvSpPr>
        <p:spPr>
          <a:xfrm>
            <a:off x="3858550" y="2246070"/>
            <a:ext cx="5400000" cy="553948"/>
          </a:xfrm>
          <a:prstGeom prst="rect">
            <a:avLst/>
          </a:prstGeom>
        </p:spPr>
        <p:txBody>
          <a:bodyPr vert="horz" wrap="square" lIns="0" tIns="0" rIns="0" bIns="0" rtlCol="0" anchor="b" anchorCtr="0">
            <a:noAutofit/>
          </a:bodyPr>
          <a:lstStyle>
            <a:lvl1pPr marL="0" indent="0" algn="l" defTabSz="914400" rtl="0" eaLnBrk="1" latinLnBrk="0" hangingPunct="1">
              <a:lnSpc>
                <a:spcPct val="100000"/>
              </a:lnSpc>
              <a:spcBef>
                <a:spcPct val="0"/>
              </a:spcBef>
              <a:buFont typeface="Arial" pitchFamily="34" charset="0"/>
              <a:buNone/>
              <a:defRPr lang="en-GB" sz="3200" b="0" kern="1200" baseline="0" dirty="0" smtClean="0">
                <a:solidFill>
                  <a:schemeClr val="bg2"/>
                </a:solidFill>
                <a:latin typeface="Arial" panose="020B0604020202020204" pitchFamily="34" charset="0"/>
                <a:ea typeface="+mj-ea"/>
                <a:cs typeface="+mj-cs"/>
              </a:defRPr>
            </a:lvl1pPr>
          </a:lstStyle>
          <a:p>
            <a:pPr marL="0" lvl="0" indent="0">
              <a:lnSpc>
                <a:spcPct val="100000"/>
              </a:lnSpc>
              <a:spcBef>
                <a:spcPct val="0"/>
              </a:spcBef>
              <a:buNone/>
            </a:pPr>
            <a:r>
              <a:rPr lang="en-GB" dirty="0">
                <a:solidFill>
                  <a:schemeClr val="bg2"/>
                </a:solidFill>
              </a:rPr>
              <a:t>Project Name (max one line long)</a:t>
            </a:r>
          </a:p>
        </p:txBody>
      </p:sp>
      <p:sp>
        <p:nvSpPr>
          <p:cNvPr id="6" name="Text Placeholder 5"/>
          <p:cNvSpPr>
            <a:spLocks noGrp="1"/>
          </p:cNvSpPr>
          <p:nvPr>
            <p:ph type="body" sz="quarter" idx="15" hasCustomPrompt="1"/>
          </p:nvPr>
        </p:nvSpPr>
        <p:spPr>
          <a:xfrm>
            <a:off x="3872880" y="2852936"/>
            <a:ext cx="5400600" cy="451406"/>
          </a:xfrm>
        </p:spPr>
        <p:txBody>
          <a:bodyPr/>
          <a:lstStyle>
            <a:lvl1pPr>
              <a:spcBef>
                <a:spcPts val="400"/>
              </a:spcBef>
              <a:defRPr sz="1400" b="0">
                <a:latin typeface="Arial" panose="020B0604020202020204" pitchFamily="34" charset="0"/>
                <a:cs typeface="Arial" panose="020B0604020202020204" pitchFamily="34" charset="0"/>
              </a:defRPr>
            </a:lvl1pPr>
            <a:lvl2pPr>
              <a:spcBef>
                <a:spcPts val="400"/>
              </a:spcBef>
              <a:defRPr sz="1200">
                <a:solidFill>
                  <a:schemeClr val="accent6"/>
                </a:solidFill>
                <a:latin typeface="Arial" panose="020B0604020202020204" pitchFamily="34" charset="0"/>
                <a:cs typeface="Arial" panose="020B0604020202020204" pitchFamily="34" charset="0"/>
              </a:defRPr>
            </a:lvl2pPr>
          </a:lstStyle>
          <a:p>
            <a:r>
              <a:rPr lang="en-GB" dirty="0"/>
              <a:t>Report title</a:t>
            </a:r>
          </a:p>
          <a:p>
            <a:pPr lvl="1"/>
            <a:r>
              <a:rPr lang="en-GB" dirty="0"/>
              <a:t>Date (MMMM YYYY)</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600" y="373380"/>
            <a:ext cx="2740152" cy="862584"/>
          </a:xfrm>
          <a:prstGeom prst="rect">
            <a:avLst/>
          </a:prstGeom>
        </p:spPr>
      </p:pic>
      <p:sp>
        <p:nvSpPr>
          <p:cNvPr id="10" name="Text Box 5" hidden="1"/>
          <p:cNvSpPr txBox="1">
            <a:spLocks noChangeArrowheads="1"/>
          </p:cNvSpPr>
          <p:nvPr userDrawn="1">
            <p:custDataLst>
              <p:tags r:id="rId1"/>
            </p:custDataLst>
          </p:nvPr>
        </p:nvSpPr>
        <p:spPr bwMode="gray">
          <a:xfrm>
            <a:off x="8409384" y="620688"/>
            <a:ext cx="1219750" cy="1231106"/>
          </a:xfrm>
          <a:prstGeom prst="rect">
            <a:avLst/>
          </a:prstGeom>
          <a:noFill/>
          <a:ln w="317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808080"/>
                </a:solidFill>
                <a:effectLst/>
                <a:latin typeface="Arial Narrow" pitchFamily="34" charset="0"/>
              </a:rPr>
              <a:t>This version of the report is a draft. Its contents and subject matter remain under review and its contents may change and be expanded as part of the finalisation of the report.</a:t>
            </a:r>
            <a:endParaRPr kumimoji="0" lang="en-US" sz="1800" b="0" i="0" u="none" strike="noStrike" cap="none" normalizeH="0" baseline="0" dirty="0">
              <a:ln>
                <a:noFill/>
              </a:ln>
              <a:solidFill>
                <a:schemeClr val="tx1"/>
              </a:solidFill>
              <a:effectLst/>
              <a:latin typeface="Arial" pitchFamily="34" charset="0"/>
            </a:endParaRPr>
          </a:p>
        </p:txBody>
      </p:sp>
      <p:pic>
        <p:nvPicPr>
          <p:cNvPr id="11" name="Picture 2" descr="R:\Templates\Mercury Advisory templates\Mercury template refresh_2015\Data and graphics\Icons update_16-06-15\Icon_Updates_Distressed_v01-04.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7987"/>
          <a:stretch/>
        </p:blipFill>
        <p:spPr bwMode="auto">
          <a:xfrm>
            <a:off x="0" y="2683520"/>
            <a:ext cx="3669472" cy="375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0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bwMode="gray">
          <a:xfrm>
            <a:off x="273052" y="587921"/>
            <a:ext cx="1534969"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en-GB" sz="2400" b="1" kern="1200" baseline="0" dirty="0" smtClean="0">
                <a:solidFill>
                  <a:schemeClr val="tx2"/>
                </a:solidFill>
                <a:latin typeface="Arial" panose="020B0604020202020204" pitchFamily="34" charset="0"/>
                <a:ea typeface="+mj-ea"/>
                <a:cs typeface="+mj-cs"/>
              </a:defRPr>
            </a:lvl1pPr>
          </a:lstStyle>
          <a:p>
            <a:pPr lvl="0" algn="l" defTabSz="914400" rtl="0" eaLnBrk="1" latinLnBrk="0" hangingPunct="1">
              <a:lnSpc>
                <a:spcPct val="100000"/>
              </a:lnSpc>
              <a:spcBef>
                <a:spcPct val="0"/>
              </a:spcBef>
              <a:buNone/>
            </a:pPr>
            <a:r>
              <a:rPr lang="en-GB" dirty="0"/>
              <a:t>Section #</a:t>
            </a:r>
            <a:endParaRPr lang="en-US" dirty="0"/>
          </a:p>
        </p:txBody>
      </p:sp>
      <p:sp>
        <p:nvSpPr>
          <p:cNvPr id="8" name="Text Placeholder 4"/>
          <p:cNvSpPr>
            <a:spLocks noGrp="1"/>
          </p:cNvSpPr>
          <p:nvPr>
            <p:ph type="body" sz="quarter" idx="11" hasCustomPrompt="1"/>
          </p:nvPr>
        </p:nvSpPr>
        <p:spPr bwMode="gray">
          <a:xfrm>
            <a:off x="1818408" y="587921"/>
            <a:ext cx="7814541" cy="369332"/>
          </a:xfrm>
          <a:prstGeom prst="rect">
            <a:avLst/>
          </a:prstGeom>
        </p:spPr>
        <p:txBody>
          <a:bodyPr vert="horz" wrap="square" lIns="0" tIns="0" rIns="0" bIns="0" rtlCol="0" anchor="t" anchorCtr="0">
            <a:spAutoFit/>
          </a:bodyPr>
          <a:lstStyle>
            <a:lvl1pPr marL="342900" indent="-342900">
              <a:buNone/>
              <a:defRPr lang="en-GB" sz="2400" b="0" kern="1200" baseline="0" dirty="0" smtClean="0">
                <a:solidFill>
                  <a:schemeClr val="tx2"/>
                </a:solidFill>
                <a:latin typeface="Arial" panose="020B0604020202020204" pitchFamily="34" charset="0"/>
                <a:ea typeface="+mj-ea"/>
                <a:cs typeface="+mj-cs"/>
              </a:defRPr>
            </a:lvl1pPr>
          </a:lstStyle>
          <a:p>
            <a:pPr marL="0" lvl="0" indent="0" algn="l" defTabSz="914400" rtl="0" eaLnBrk="1" latinLnBrk="0" hangingPunct="1">
              <a:lnSpc>
                <a:spcPct val="100000"/>
              </a:lnSpc>
              <a:spcBef>
                <a:spcPct val="0"/>
              </a:spcBef>
            </a:pPr>
            <a:r>
              <a:rPr lang="en-US" dirty="0"/>
              <a:t>Section title</a:t>
            </a:r>
          </a:p>
        </p:txBody>
      </p:sp>
      <p:sp>
        <p:nvSpPr>
          <p:cNvPr id="9" name="Text Placeholder 5"/>
          <p:cNvSpPr>
            <a:spLocks noGrp="1"/>
          </p:cNvSpPr>
          <p:nvPr>
            <p:ph type="body" sz="quarter" idx="12" hasCustomPrompt="1"/>
          </p:nvPr>
        </p:nvSpPr>
        <p:spPr bwMode="gray">
          <a:xfrm>
            <a:off x="5024438" y="2133600"/>
            <a:ext cx="4249737" cy="215444"/>
          </a:xfrm>
          <a:prstGeom prst="rect">
            <a:avLst/>
          </a:prstGeom>
        </p:spPr>
        <p:txBody>
          <a:bodyPr vert="horz" wrap="square" lIns="0" tIns="0" rIns="0" bIns="0" rtlCol="0" anchor="t" anchorCtr="0">
            <a:noAutofit/>
          </a:bodyPr>
          <a:lstStyle>
            <a:lvl1pPr marL="0" indent="0">
              <a:buNone/>
              <a:defRPr lang="en-US" sz="1400" b="0" baseline="0" dirty="0" smtClean="0">
                <a:solidFill>
                  <a:schemeClr val="tx2"/>
                </a:solidFill>
                <a:latin typeface="Arial" panose="020B0604020202020204" pitchFamily="34" charset="0"/>
                <a:ea typeface="+mj-ea"/>
                <a:cs typeface="+mj-cs"/>
              </a:defRPr>
            </a:lvl1pPr>
          </a:lstStyle>
          <a:p>
            <a:pPr lvl="0">
              <a:lnSpc>
                <a:spcPts val="1500"/>
              </a:lnSpc>
              <a:spcBef>
                <a:spcPts val="0"/>
              </a:spcBef>
            </a:pPr>
            <a:r>
              <a:rPr lang="en-US" dirty="0"/>
              <a:t>Optional section comment to go here</a:t>
            </a:r>
          </a:p>
        </p:txBody>
      </p:sp>
      <p:pic>
        <p:nvPicPr>
          <p:cNvPr id="12" name="Picture 2" descr="R:\Templates\Mercury Advisory templates\Mercury template refresh_2015\Data and graphics\Icons update_16-06-15\Icon_Updates_Distressed_v01-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76775"/>
            <a:ext cx="9906000" cy="131295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1ACCE33-95DD-A24C-86E4-1D46EBB114CC}"/>
              </a:ext>
            </a:extLst>
          </p:cNvPr>
          <p:cNvSpPr>
            <a:spLocks noGrp="1"/>
          </p:cNvSpPr>
          <p:nvPr>
            <p:ph type="ftr" sz="quarter" idx="13"/>
          </p:nvPr>
        </p:nvSpPr>
        <p:spPr/>
        <p:txBody>
          <a:bodyPr/>
          <a:lstStyle/>
          <a:p>
            <a:endParaRPr lang="en-SI"/>
          </a:p>
        </p:txBody>
      </p:sp>
    </p:spTree>
    <p:extLst>
      <p:ext uri="{BB962C8B-B14F-4D97-AF65-F5344CB8AC3E}">
        <p14:creationId xmlns:p14="http://schemas.microsoft.com/office/powerpoint/2010/main" val="126633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273050" y="1412785"/>
            <a:ext cx="93599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8809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3"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quarter" idx="10"/>
          </p:nvPr>
        </p:nvSpPr>
        <p:spPr>
          <a:xfrm>
            <a:off x="271463" y="1412875"/>
            <a:ext cx="46101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2"/>
          <p:cNvSpPr>
            <a:spLocks noGrp="1"/>
          </p:cNvSpPr>
          <p:nvPr>
            <p:ph type="body" sz="quarter" idx="11"/>
          </p:nvPr>
        </p:nvSpPr>
        <p:spPr>
          <a:xfrm>
            <a:off x="5023345" y="1412875"/>
            <a:ext cx="46101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575234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20089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122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tter 1 layou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1463" y="2426400"/>
            <a:ext cx="9347200" cy="184666"/>
          </a:xfrm>
          <a:noFill/>
        </p:spPr>
        <p:txBody>
          <a:bodyPr/>
          <a:lstStyle/>
          <a:p>
            <a:pPr lvl="0"/>
            <a:r>
              <a:rPr lang="en-US"/>
              <a:t>Edit Master text styles</a:t>
            </a:r>
          </a:p>
        </p:txBody>
      </p:sp>
      <p:sp>
        <p:nvSpPr>
          <p:cNvPr id="5" name="Text Placeholder 4"/>
          <p:cNvSpPr>
            <a:spLocks noGrp="1"/>
          </p:cNvSpPr>
          <p:nvPr>
            <p:ph type="body" sz="quarter" idx="14"/>
          </p:nvPr>
        </p:nvSpPr>
        <p:spPr>
          <a:xfrm>
            <a:off x="271463" y="3124800"/>
            <a:ext cx="9347200" cy="1249060"/>
          </a:xfrm>
          <a:noFill/>
        </p:spPr>
        <p:txBody>
          <a:bodyPr numCol="2" spcCol="14400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0" name="Rectangle 26"/>
          <p:cNvSpPr>
            <a:spLocks noChangeArrowheads="1"/>
          </p:cNvSpPr>
          <p:nvPr userDrawn="1"/>
        </p:nvSpPr>
        <p:spPr bwMode="gray">
          <a:xfrm>
            <a:off x="2141124" y="652808"/>
            <a:ext cx="7488237"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anose="020B0604020202020204" pitchFamily="34" charset="0"/>
              </a:rPr>
              <a:t>Private and Confidential</a:t>
            </a:r>
            <a:endParaRPr kumimoji="0" lang="en-US" sz="1800" b="0" i="0" u="none" strike="noStrike" cap="none" normalizeH="0" baseline="0" dirty="0">
              <a:ln>
                <a:noFill/>
              </a:ln>
              <a:solidFill>
                <a:schemeClr val="tx1"/>
              </a:solidFill>
              <a:effectLst/>
              <a:latin typeface="Arial" pitchFamily="34" charset="0"/>
            </a:endParaRPr>
          </a:p>
        </p:txBody>
      </p:sp>
      <p:sp>
        <p:nvSpPr>
          <p:cNvPr id="16"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Placeholder 6"/>
          <p:cNvSpPr>
            <a:spLocks noGrp="1"/>
          </p:cNvSpPr>
          <p:nvPr>
            <p:ph type="body" sz="quarter" idx="15" hasCustomPrompt="1"/>
          </p:nvPr>
        </p:nvSpPr>
        <p:spPr>
          <a:xfrm>
            <a:off x="8071391" y="1412875"/>
            <a:ext cx="1548000" cy="984885"/>
          </a:xfrm>
        </p:spPr>
        <p:txBody>
          <a:bodyPr/>
          <a:lstStyle>
            <a:lvl1pPr>
              <a:spcBef>
                <a:spcPts val="0"/>
              </a:spcBef>
              <a:defRPr sz="800" b="0" baseline="0">
                <a:solidFill>
                  <a:schemeClr val="accent6"/>
                </a:solidFill>
                <a:latin typeface="Arial" panose="020B0604020202020204" pitchFamily="34" charset="0"/>
                <a:cs typeface="Arial" panose="020B0604020202020204" pitchFamily="34" charset="0"/>
              </a:defRPr>
            </a:lvl1pPr>
            <a:lvl2pPr>
              <a:defRPr sz="800" b="0">
                <a:solidFill>
                  <a:schemeClr val="accent6"/>
                </a:solidFill>
                <a:latin typeface="Arial" panose="020B0604020202020204" pitchFamily="34" charset="0"/>
                <a:cs typeface="Arial" panose="020B0604020202020204" pitchFamily="34" charset="0"/>
              </a:defRPr>
            </a:lvl2pPr>
            <a:lvl3pPr>
              <a:defRPr sz="800" b="0">
                <a:solidFill>
                  <a:schemeClr val="accent6"/>
                </a:solidFill>
                <a:latin typeface="Arial" panose="020B0604020202020204" pitchFamily="34" charset="0"/>
                <a:cs typeface="Arial" panose="020B0604020202020204" pitchFamily="34" charset="0"/>
              </a:defRPr>
            </a:lvl3pPr>
            <a:lvl4pPr>
              <a:defRPr sz="800" b="0">
                <a:solidFill>
                  <a:schemeClr val="accent6"/>
                </a:solidFill>
                <a:latin typeface="Arial" panose="020B0604020202020204" pitchFamily="34" charset="0"/>
                <a:cs typeface="Arial" panose="020B0604020202020204" pitchFamily="34" charset="0"/>
              </a:defRPr>
            </a:lvl4pPr>
            <a:lvl5pPr>
              <a:defRPr sz="800" b="0">
                <a:solidFill>
                  <a:schemeClr val="accent6"/>
                </a:solidFill>
                <a:latin typeface="Arial" panose="020B0604020202020204" pitchFamily="34" charset="0"/>
                <a:cs typeface="Arial" panose="020B0604020202020204" pitchFamily="34" charset="0"/>
              </a:defRPr>
            </a:lvl5pPr>
          </a:lstStyle>
          <a:p>
            <a:pPr lvl="0"/>
            <a:r>
              <a:rPr lang="en-US" dirty="0"/>
              <a:t>Transaction Advisory Services</a:t>
            </a:r>
          </a:p>
          <a:p>
            <a:pPr lvl="0"/>
            <a:r>
              <a:rPr lang="en-GB" dirty="0"/>
              <a:t>Grant Thornton</a:t>
            </a:r>
          </a:p>
          <a:p>
            <a:pPr lvl="0"/>
            <a:r>
              <a:rPr lang="en-GB" dirty="0"/>
              <a:t>[ADDRESS LINE 1]</a:t>
            </a:r>
          </a:p>
          <a:p>
            <a:pPr lvl="0"/>
            <a:r>
              <a:rPr lang="en-GB" dirty="0"/>
              <a:t>[ADDRESS LINE 2]</a:t>
            </a:r>
          </a:p>
          <a:p>
            <a:pPr lvl="0"/>
            <a:r>
              <a:rPr lang="en-GB" dirty="0"/>
              <a:t>[ADDRESS LINE 3]</a:t>
            </a:r>
          </a:p>
          <a:p>
            <a:pPr lvl="0"/>
            <a:endParaRPr lang="en-GB" dirty="0"/>
          </a:p>
          <a:p>
            <a:pPr lvl="0"/>
            <a:r>
              <a:rPr lang="en-GB" dirty="0"/>
              <a:t>T [+## (0)## #### ####]</a:t>
            </a:r>
          </a:p>
          <a:p>
            <a:pPr lvl="0"/>
            <a:r>
              <a:rPr lang="en-GB" dirty="0"/>
              <a:t>www.grantthornton.co.xx</a:t>
            </a:r>
          </a:p>
        </p:txBody>
      </p:sp>
      <p:pic>
        <p:nvPicPr>
          <p:cNvPr id="13"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600" y="373380"/>
            <a:ext cx="2740152" cy="862584"/>
          </a:xfrm>
          <a:prstGeom prst="rect">
            <a:avLst/>
          </a:prstGeom>
        </p:spPr>
      </p:pic>
      <p:sp>
        <p:nvSpPr>
          <p:cNvPr id="11" name="Text Box 83">
            <a:extLst>
              <a:ext uri="{FF2B5EF4-FFF2-40B4-BE49-F238E27FC236}">
                <a16:creationId xmlns:a16="http://schemas.microsoft.com/office/drawing/2014/main" id="{216B923D-007B-461F-A09E-827BFDC5618D}"/>
              </a:ext>
            </a:extLst>
          </p:cNvPr>
          <p:cNvSpPr txBox="1">
            <a:spLocks noChangeArrowheads="1"/>
          </p:cNvSpPr>
          <p:nvPr userDrawn="1"/>
        </p:nvSpPr>
        <p:spPr bwMode="gray">
          <a:xfrm>
            <a:off x="272402" y="6176189"/>
            <a:ext cx="3873500" cy="27699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dirty="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a:solidFill>
                  <a:srgbClr val="4D4D4D"/>
                </a:solidFill>
                <a:latin typeface="Arial Narrow" pitchFamily="34" charset="0"/>
              </a:rPr>
              <a:t>Grant Thornton Advisory d.o.o. is a limited liability company registered in Slovenia No: </a:t>
            </a:r>
            <a:r>
              <a:rPr lang="is-IS" sz="600" dirty="0">
                <a:solidFill>
                  <a:srgbClr val="4D4D4D"/>
                </a:solidFill>
                <a:latin typeface="Arial Narrow" pitchFamily="34" charset="0"/>
              </a:rPr>
              <a:t>7145420000</a:t>
            </a:r>
            <a:r>
              <a:rPr lang="en-GB" sz="600" dirty="0">
                <a:solidFill>
                  <a:srgbClr val="4D4D4D"/>
                </a:solidFill>
                <a:latin typeface="Arial Narrow" pitchFamily="34" charset="0"/>
              </a:rPr>
              <a:t>. </a:t>
            </a:r>
          </a:p>
          <a:p>
            <a:pPr fontAlgn="base">
              <a:spcBef>
                <a:spcPct val="0"/>
              </a:spcBef>
              <a:spcAft>
                <a:spcPct val="0"/>
              </a:spcAft>
              <a:tabLst>
                <a:tab pos="182563" algn="l"/>
              </a:tabLst>
            </a:pPr>
            <a:r>
              <a:rPr lang="en-GB" sz="600"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350423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tter 2 layout">
    <p:spTree>
      <p:nvGrpSpPr>
        <p:cNvPr id="1" name=""/>
        <p:cNvGrpSpPr/>
        <p:nvPr/>
      </p:nvGrpSpPr>
      <p:grpSpPr>
        <a:xfrm>
          <a:off x="0" y="0"/>
          <a:ext cx="0" cy="0"/>
          <a:chOff x="0" y="0"/>
          <a:chExt cx="0" cy="0"/>
        </a:xfrm>
      </p:grpSpPr>
      <p:sp>
        <p:nvSpPr>
          <p:cNvPr id="8" name="Rectangle 26"/>
          <p:cNvSpPr>
            <a:spLocks noChangeArrowheads="1"/>
          </p:cNvSpPr>
          <p:nvPr userDrawn="1"/>
        </p:nvSpPr>
        <p:spPr bwMode="gray">
          <a:xfrm>
            <a:off x="5024438" y="651168"/>
            <a:ext cx="4608487"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anose="020B0604020202020204" pitchFamily="34" charset="0"/>
              </a:rPr>
              <a:t>Private and Confidential</a:t>
            </a: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3" name="Text Placeholder 12"/>
          <p:cNvSpPr>
            <a:spLocks noGrp="1"/>
          </p:cNvSpPr>
          <p:nvPr>
            <p:ph type="body" sz="quarter" idx="10"/>
          </p:nvPr>
        </p:nvSpPr>
        <p:spPr>
          <a:xfrm>
            <a:off x="273050" y="1412875"/>
            <a:ext cx="9346341" cy="4392613"/>
          </a:xfrm>
          <a:noFill/>
        </p:spPr>
        <p:txBody>
          <a:bodyPr vert="horz" lIns="0" tIns="0" rIns="0" bIns="0" numCol="2" spcCol="14400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0472" y="287596"/>
            <a:ext cx="2109220" cy="73152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Box 83">
            <a:extLst>
              <a:ext uri="{FF2B5EF4-FFF2-40B4-BE49-F238E27FC236}">
                <a16:creationId xmlns:a16="http://schemas.microsoft.com/office/drawing/2014/main" id="{6273289D-5099-407C-91EE-88A5ABAD8BBD}"/>
              </a:ext>
            </a:extLst>
          </p:cNvPr>
          <p:cNvSpPr txBox="1">
            <a:spLocks noChangeArrowheads="1"/>
          </p:cNvSpPr>
          <p:nvPr userDrawn="1"/>
        </p:nvSpPr>
        <p:spPr bwMode="gray">
          <a:xfrm>
            <a:off x="272402" y="6176189"/>
            <a:ext cx="3873500" cy="27699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dirty="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a:solidFill>
                  <a:srgbClr val="4D4D4D"/>
                </a:solidFill>
                <a:latin typeface="Arial Narrow" pitchFamily="34" charset="0"/>
              </a:rPr>
              <a:t>Grant Thornton Advisory d.o.o. is a limited liability company registered in Slovenia No: </a:t>
            </a:r>
            <a:r>
              <a:rPr lang="is-IS" sz="600" dirty="0">
                <a:solidFill>
                  <a:srgbClr val="4D4D4D"/>
                </a:solidFill>
                <a:latin typeface="Arial Narrow" pitchFamily="34" charset="0"/>
              </a:rPr>
              <a:t>7145420000</a:t>
            </a:r>
            <a:r>
              <a:rPr lang="en-GB" sz="600" dirty="0">
                <a:solidFill>
                  <a:srgbClr val="4D4D4D"/>
                </a:solidFill>
                <a:latin typeface="Arial Narrow" pitchFamily="34" charset="0"/>
              </a:rPr>
              <a:t>. </a:t>
            </a:r>
          </a:p>
          <a:p>
            <a:pPr fontAlgn="base">
              <a:spcBef>
                <a:spcPct val="0"/>
              </a:spcBef>
              <a:spcAft>
                <a:spcPct val="0"/>
              </a:spcAft>
              <a:tabLst>
                <a:tab pos="182563" algn="l"/>
              </a:tabLst>
            </a:pPr>
            <a:r>
              <a:rPr lang="en-GB" sz="600"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145248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8DA1-546B-4B3C-9EAC-AF4A5277E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4FC8A-D815-487F-960B-A41FA1C28B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80A5A-EBC3-415E-AFAF-D54E674A4F98}"/>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5" name="Footer Placeholder 4">
            <a:extLst>
              <a:ext uri="{FF2B5EF4-FFF2-40B4-BE49-F238E27FC236}">
                <a16:creationId xmlns:a16="http://schemas.microsoft.com/office/drawing/2014/main" id="{550650A4-09CB-486F-BBA1-6C13D67DC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D53A9-E362-484F-A555-5085AA5CE6F5}"/>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416861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29C78-2922-4864-ADBE-44A6F37C6AA7}"/>
              </a:ext>
            </a:extLst>
          </p:cNvPr>
          <p:cNvSpPr/>
          <p:nvPr userDrawn="1"/>
        </p:nvSpPr>
        <p:spPr bwMode="white">
          <a:xfrm>
            <a:off x="0" y="6577447"/>
            <a:ext cx="9906000" cy="2805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7" name="Rectangle 6"/>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8" name="TextBox 7">
            <a:extLst>
              <a:ext uri="{FF2B5EF4-FFF2-40B4-BE49-F238E27FC236}">
                <a16:creationId xmlns:a16="http://schemas.microsoft.com/office/drawing/2014/main" id="{5CC96856-9B8B-4334-B79C-0D4AFD589FFF}"/>
              </a:ext>
            </a:extLst>
          </p:cNvPr>
          <p:cNvSpPr txBox="1"/>
          <p:nvPr userDrawn="1"/>
        </p:nvSpPr>
        <p:spPr>
          <a:xfrm>
            <a:off x="3834580" y="5791434"/>
            <a:ext cx="5523677" cy="656590"/>
          </a:xfrm>
          <a:prstGeom prst="rect">
            <a:avLst/>
          </a:prstGeom>
          <a:noFill/>
        </p:spPr>
        <p:txBody>
          <a:bodyPr wrap="square" lIns="0" tIns="0" rIns="0" bIns="0" rtlCol="0" anchor="b">
            <a:spAutoFit/>
          </a:bodyPr>
          <a:lstStyle/>
          <a:p>
            <a:pPr lvl="0">
              <a:spcBef>
                <a:spcPts val="400"/>
              </a:spcBef>
            </a:pPr>
            <a:r>
              <a:rPr lang="en-GB" sz="600" dirty="0">
                <a:solidFill>
                  <a:schemeClr val="tx1"/>
                </a:solidFill>
                <a:latin typeface="Arial" panose="020B0604020202020204" pitchFamily="34" charset="0"/>
                <a:cs typeface="Arial" panose="020B0604020202020204" pitchFamily="34" charset="0"/>
              </a:rPr>
              <a:t>© 2019 Grant Thornton Advisory d.o.o. All rights reserved.</a:t>
            </a:r>
          </a:p>
          <a:p>
            <a:pPr lvl="0">
              <a:spcBef>
                <a:spcPts val="400"/>
              </a:spcBef>
            </a:pPr>
            <a:r>
              <a:rPr lang="en-GB" sz="600" dirty="0">
                <a:solidFill>
                  <a:schemeClr val="tx1"/>
                </a:solidFill>
                <a:latin typeface="Arial" panose="020B0604020202020204" pitchFamily="34" charset="0"/>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a:t>
            </a:r>
          </a:p>
          <a:p>
            <a:pPr lvl="0">
              <a:spcBef>
                <a:spcPts val="400"/>
              </a:spcBef>
            </a:pPr>
            <a:r>
              <a:rPr lang="en-GB" sz="600" dirty="0">
                <a:solidFill>
                  <a:schemeClr val="tx1"/>
                </a:solidFill>
                <a:latin typeface="Arial" panose="020B0604020202020204" pitchFamily="34" charset="0"/>
                <a:cs typeface="Arial" panose="020B0604020202020204" pitchFamily="34" charset="0"/>
              </a:rPr>
              <a:t>Grant Thornton Advisory d.o.o.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endParaRPr lang="en-US" sz="600" dirty="0">
              <a:solidFill>
                <a:schemeClr val="tx1"/>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96C2BD7E-5D0F-4BAC-8041-D355B835FF2A}"/>
              </a:ext>
            </a:extLst>
          </p:cNvPr>
          <p:cNvSpPr txBox="1">
            <a:spLocks/>
          </p:cNvSpPr>
          <p:nvPr userDrawn="1">
            <p:custDataLst>
              <p:tags r:id="rId1"/>
            </p:custDataLst>
          </p:nvPr>
        </p:nvSpPr>
        <p:spPr>
          <a:xfrm>
            <a:off x="628650" y="6577447"/>
            <a:ext cx="1126967" cy="8285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2304000" algn="r"/>
              </a:tabLst>
            </a:pPr>
            <a:r>
              <a:rPr lang="en-GB" sz="800" b="1" dirty="0">
                <a:solidFill>
                  <a:schemeClr val="tx1"/>
                </a:solidFill>
                <a:latin typeface="Arial" panose="020B0604020202020204" pitchFamily="34" charset="0"/>
                <a:cs typeface="Arial" panose="020B0604020202020204" pitchFamily="34" charset="0"/>
              </a:rPr>
              <a:t>grantthornton.si</a:t>
            </a:r>
          </a:p>
        </p:txBody>
      </p:sp>
      <p:pic>
        <p:nvPicPr>
          <p:cNvPr id="10" name="Picture 9">
            <a:extLst>
              <a:ext uri="{FF2B5EF4-FFF2-40B4-BE49-F238E27FC236}">
                <a16:creationId xmlns:a16="http://schemas.microsoft.com/office/drawing/2014/main" id="{7219FB81-28E6-4CBB-A264-1AD5463801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5639087"/>
            <a:ext cx="2318099" cy="714863"/>
          </a:xfrm>
          <a:prstGeom prst="rect">
            <a:avLst/>
          </a:prstGeom>
        </p:spPr>
      </p:pic>
      <p:cxnSp>
        <p:nvCxnSpPr>
          <p:cNvPr id="12" name="Straight Connector 11">
            <a:extLst>
              <a:ext uri="{FF2B5EF4-FFF2-40B4-BE49-F238E27FC236}">
                <a16:creationId xmlns:a16="http://schemas.microsoft.com/office/drawing/2014/main" id="{4D0D6720-5F48-4389-9538-005E9685AAAB}"/>
              </a:ext>
            </a:extLst>
          </p:cNvPr>
          <p:cNvCxnSpPr>
            <a:cxnSpLocks/>
          </p:cNvCxnSpPr>
          <p:nvPr userDrawn="1">
            <p:custDataLst>
              <p:tags r:id="rId2"/>
            </p:custDataLst>
          </p:nvPr>
        </p:nvCxnSpPr>
        <p:spPr>
          <a:xfrm>
            <a:off x="628650" y="6448024"/>
            <a:ext cx="2312987" cy="0"/>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05207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_Illustr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393" y="2002413"/>
            <a:ext cx="5114804" cy="904638"/>
          </a:xfrm>
          <a:prstGeom prst="rect">
            <a:avLst/>
          </a:prstGeom>
        </p:spPr>
        <p:txBody>
          <a:bodyPr wrap="square" lIns="0" tIns="0" bIns="0" anchor="t" anchorCtr="0">
            <a:spAutoFit/>
          </a:bodyPr>
          <a:lstStyle>
            <a:lvl1pPr algn="l">
              <a:defRPr sz="3266"/>
            </a:lvl1pPr>
          </a:lstStyle>
          <a:p>
            <a:pPr lvl="0"/>
            <a:r>
              <a:rPr lang="en-US" dirty="0"/>
              <a:t>Title text – this is made to fit on to two lines</a:t>
            </a:r>
          </a:p>
        </p:txBody>
      </p:sp>
      <p:sp>
        <p:nvSpPr>
          <p:cNvPr id="3" name="Subtitle 2"/>
          <p:cNvSpPr>
            <a:spLocks noGrp="1"/>
          </p:cNvSpPr>
          <p:nvPr>
            <p:ph type="subTitle" idx="1" hasCustomPrompt="1"/>
          </p:nvPr>
        </p:nvSpPr>
        <p:spPr>
          <a:xfrm>
            <a:off x="521393" y="3006552"/>
            <a:ext cx="5114804" cy="586340"/>
          </a:xfrm>
        </p:spPr>
        <p:txBody>
          <a:bodyPr>
            <a:spAutoFit/>
          </a:bodyPr>
          <a:lstStyle>
            <a:lvl1pPr marL="0" indent="0" algn="l">
              <a:spcBef>
                <a:spcPts val="0"/>
              </a:spcBef>
              <a:spcAft>
                <a:spcPts val="0"/>
              </a:spcAft>
              <a:buNone/>
              <a:defRPr sz="1633">
                <a:solidFill>
                  <a:schemeClr val="tx1"/>
                </a:solidFill>
              </a:defRPr>
            </a:lvl1pPr>
            <a:lvl2pPr marL="0" indent="0" algn="l">
              <a:spcBef>
                <a:spcPts val="1633"/>
              </a:spcBef>
              <a:spcAft>
                <a:spcPts val="0"/>
              </a:spcAft>
              <a:buNone/>
              <a:defRPr sz="816" b="1">
                <a:solidFill>
                  <a:schemeClr val="accent3"/>
                </a:solidFill>
              </a:defRPr>
            </a:lvl2pPr>
            <a:lvl3pPr marL="484917" indent="0" algn="ctr">
              <a:buNone/>
              <a:defRPr sz="954"/>
            </a:lvl3pPr>
            <a:lvl4pPr marL="727377" indent="0" algn="ctr">
              <a:buNone/>
              <a:defRPr sz="848"/>
            </a:lvl4pPr>
            <a:lvl5pPr marL="969836" indent="0" algn="ctr">
              <a:buNone/>
              <a:defRPr sz="848"/>
            </a:lvl5pPr>
            <a:lvl6pPr marL="1212294" indent="0" algn="ctr">
              <a:buNone/>
              <a:defRPr sz="848"/>
            </a:lvl6pPr>
            <a:lvl7pPr marL="1454753" indent="0" algn="ctr">
              <a:buNone/>
              <a:defRPr sz="848"/>
            </a:lvl7pPr>
            <a:lvl8pPr marL="1697212" indent="0" algn="ctr">
              <a:buNone/>
              <a:defRPr sz="848"/>
            </a:lvl8pPr>
            <a:lvl9pPr marL="1939671" indent="0" algn="ctr">
              <a:buNone/>
              <a:defRPr sz="848"/>
            </a:lvl9pPr>
          </a:lstStyle>
          <a:p>
            <a:r>
              <a:rPr lang="en-US" dirty="0"/>
              <a:t>Company name here</a:t>
            </a:r>
          </a:p>
          <a:p>
            <a:pPr lvl="1"/>
            <a:r>
              <a:rPr lang="en-US" dirty="0"/>
              <a:t>Date</a:t>
            </a:r>
          </a:p>
        </p:txBody>
      </p:sp>
      <p:pic>
        <p:nvPicPr>
          <p:cNvPr id="6" name="Picture Placeholder 6">
            <a:extLst>
              <a:ext uri="{FF2B5EF4-FFF2-40B4-BE49-F238E27FC236}">
                <a16:creationId xmlns:a16="http://schemas.microsoft.com/office/drawing/2014/main" id="{50797440-99D5-8441-8850-FC2D1F9E437C}"/>
              </a:ext>
            </a:extLst>
          </p:cNvPr>
          <p:cNvPicPr>
            <a:picLocks noChangeAspect="1"/>
          </p:cNvPicPr>
          <p:nvPr userDrawn="1"/>
        </p:nvPicPr>
        <p:blipFill rotWithShape="1">
          <a:blip r:embed="rId2"/>
          <a:srcRect t="489" b="4345"/>
          <a:stretch/>
        </p:blipFill>
        <p:spPr>
          <a:xfrm>
            <a:off x="5292380" y="2378722"/>
            <a:ext cx="4643437" cy="4466026"/>
          </a:xfrm>
          <a:prstGeom prst="rect">
            <a:avLst/>
          </a:prstGeom>
        </p:spPr>
      </p:pic>
    </p:spTree>
    <p:extLst>
      <p:ext uri="{BB962C8B-B14F-4D97-AF65-F5344CB8AC3E}">
        <p14:creationId xmlns:p14="http://schemas.microsoft.com/office/powerpoint/2010/main" val="396214107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8" name="Rectangle 1"/>
          <p:cNvSpPr/>
          <p:nvPr userDrawn="1"/>
        </p:nvSpPr>
        <p:spPr bwMode="gray">
          <a:xfrm>
            <a:off x="4902635" y="401210"/>
            <a:ext cx="100730" cy="377664"/>
          </a:xfrm>
          <a:prstGeom prst="rect">
            <a:avLst/>
          </a:prstGeom>
          <a:solidFill>
            <a:schemeClr val="bg1"/>
          </a:solidFill>
          <a:ln w="3175" algn="ctr">
            <a:noFill/>
            <a:miter lim="800000"/>
            <a:headEnd/>
            <a:tailEnd/>
          </a:ln>
          <a:effectLst/>
        </p:spPr>
        <p:txBody>
          <a:bodyPr vert="horz" wrap="none" lIns="49846" tIns="49846" rIns="49846" bIns="49846" numCol="1" rtlCol="0" anchor="ctr" anchorCtr="0" compatLnSpc="1">
            <a:prstTxWarp prst="textNoShape">
              <a:avLst/>
            </a:prstTxWarp>
            <a:spAutoFit/>
          </a:bodyPr>
          <a:lstStyle/>
          <a:p>
            <a:pPr algn="ctr"/>
            <a:endParaRPr lang="en-GB" sz="1800" dirty="0">
              <a:latin typeface="Arial" panose="020B0604020202020204" pitchFamily="34" charset="0"/>
            </a:endParaRPr>
          </a:p>
        </p:txBody>
      </p:sp>
      <p:sp>
        <p:nvSpPr>
          <p:cNvPr id="12" name="Project Title Placeholder 1"/>
          <p:cNvSpPr>
            <a:spLocks noGrp="1"/>
          </p:cNvSpPr>
          <p:nvPr>
            <p:ph type="body" sz="quarter" idx="12" hasCustomPrompt="1"/>
          </p:nvPr>
        </p:nvSpPr>
        <p:spPr>
          <a:xfrm>
            <a:off x="3858551" y="2246070"/>
            <a:ext cx="5400000" cy="553948"/>
          </a:xfrm>
          <a:prstGeom prst="rect">
            <a:avLst/>
          </a:prstGeom>
        </p:spPr>
        <p:txBody>
          <a:bodyPr vert="horz" wrap="square" lIns="0" tIns="0" rIns="0" bIns="0" rtlCol="0" anchor="b" anchorCtr="0">
            <a:noAutofit/>
          </a:bodyPr>
          <a:lstStyle>
            <a:lvl1pPr marL="0" indent="0" algn="l" defTabSz="844083" rtl="0" eaLnBrk="1" latinLnBrk="0" hangingPunct="1">
              <a:lnSpc>
                <a:spcPct val="100000"/>
              </a:lnSpc>
              <a:spcBef>
                <a:spcPct val="0"/>
              </a:spcBef>
              <a:buFont typeface="Arial" pitchFamily="34" charset="0"/>
              <a:buNone/>
              <a:defRPr lang="en-GB" sz="2954" b="0" kern="1200" baseline="0" dirty="0" smtClean="0">
                <a:solidFill>
                  <a:schemeClr val="bg2"/>
                </a:solidFill>
                <a:latin typeface="Arial" panose="020B0604020202020204" pitchFamily="34" charset="0"/>
                <a:ea typeface="+mj-ea"/>
                <a:cs typeface="+mj-cs"/>
              </a:defRPr>
            </a:lvl1pPr>
          </a:lstStyle>
          <a:p>
            <a:pPr marL="0" lvl="0" indent="0">
              <a:lnSpc>
                <a:spcPct val="100000"/>
              </a:lnSpc>
              <a:spcBef>
                <a:spcPct val="0"/>
              </a:spcBef>
              <a:buNone/>
            </a:pPr>
            <a:r>
              <a:rPr lang="en-GB" dirty="0">
                <a:solidFill>
                  <a:schemeClr val="bg2"/>
                </a:solidFill>
              </a:rPr>
              <a:t>Project Name (max one line long)</a:t>
            </a:r>
          </a:p>
        </p:txBody>
      </p:sp>
      <p:sp>
        <p:nvSpPr>
          <p:cNvPr id="6" name="Text Placeholder 5"/>
          <p:cNvSpPr>
            <a:spLocks noGrp="1"/>
          </p:cNvSpPr>
          <p:nvPr>
            <p:ph type="body" sz="quarter" idx="15" hasCustomPrompt="1"/>
          </p:nvPr>
        </p:nvSpPr>
        <p:spPr>
          <a:xfrm>
            <a:off x="3872880" y="2852936"/>
            <a:ext cx="5400600" cy="420628"/>
          </a:xfrm>
        </p:spPr>
        <p:txBody>
          <a:bodyPr/>
          <a:lstStyle>
            <a:lvl1pPr>
              <a:spcBef>
                <a:spcPts val="369"/>
              </a:spcBef>
              <a:defRPr sz="1292" b="0">
                <a:latin typeface="Arial" panose="020B0604020202020204" pitchFamily="34" charset="0"/>
                <a:cs typeface="Arial" panose="020B0604020202020204" pitchFamily="34" charset="0"/>
              </a:defRPr>
            </a:lvl1pPr>
            <a:lvl2pPr>
              <a:spcBef>
                <a:spcPts val="369"/>
              </a:spcBef>
              <a:defRPr sz="1108">
                <a:solidFill>
                  <a:schemeClr val="accent6"/>
                </a:solidFill>
                <a:latin typeface="Arial" panose="020B0604020202020204" pitchFamily="34" charset="0"/>
                <a:cs typeface="Arial" panose="020B0604020202020204" pitchFamily="34" charset="0"/>
              </a:defRPr>
            </a:lvl2pPr>
          </a:lstStyle>
          <a:p>
            <a:r>
              <a:rPr lang="en-GB" dirty="0"/>
              <a:t>Report title</a:t>
            </a:r>
          </a:p>
          <a:p>
            <a:pPr lvl="1"/>
            <a:r>
              <a:rPr lang="en-GB" dirty="0"/>
              <a:t>Date (MMMM YYYY)</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601" y="373380"/>
            <a:ext cx="2740152" cy="862584"/>
          </a:xfrm>
          <a:prstGeom prst="rect">
            <a:avLst/>
          </a:prstGeom>
        </p:spPr>
      </p:pic>
      <p:sp>
        <p:nvSpPr>
          <p:cNvPr id="10" name="Text Box 5" hidden="1"/>
          <p:cNvSpPr txBox="1">
            <a:spLocks noChangeArrowheads="1"/>
          </p:cNvSpPr>
          <p:nvPr userDrawn="1">
            <p:custDataLst>
              <p:tags r:id="rId1"/>
            </p:custDataLst>
          </p:nvPr>
        </p:nvSpPr>
        <p:spPr bwMode="gray">
          <a:xfrm>
            <a:off x="8409384" y="715587"/>
            <a:ext cx="1219750" cy="1136208"/>
          </a:xfrm>
          <a:prstGeom prst="rect">
            <a:avLst/>
          </a:prstGeom>
          <a:noFill/>
          <a:ln w="317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l" defTabSz="844083" rtl="0" eaLnBrk="1" fontAlgn="base" latinLnBrk="0" hangingPunct="1">
              <a:lnSpc>
                <a:spcPct val="100000"/>
              </a:lnSpc>
              <a:spcBef>
                <a:spcPct val="0"/>
              </a:spcBef>
              <a:spcAft>
                <a:spcPct val="0"/>
              </a:spcAft>
              <a:buClrTx/>
              <a:buSzTx/>
              <a:buFontTx/>
              <a:buNone/>
              <a:tabLst/>
            </a:pPr>
            <a:r>
              <a:rPr kumimoji="0" lang="en-GB" sz="923" b="1" i="0" u="none" strike="noStrike" cap="none" normalizeH="0" baseline="0" dirty="0">
                <a:ln>
                  <a:noFill/>
                </a:ln>
                <a:solidFill>
                  <a:srgbClr val="808080"/>
                </a:solidFill>
                <a:effectLst/>
                <a:latin typeface="Arial Narrow" pitchFamily="34" charset="0"/>
              </a:rPr>
              <a:t>This version of the report is a draft. Its contents and subject matter remain under review and its contents may change and be expanded as part of the finalisation of the report.</a:t>
            </a:r>
            <a:endParaRPr kumimoji="0" lang="en-US" sz="1662" b="0" i="0" u="none" strike="noStrike" cap="none" normalizeH="0" baseline="0" dirty="0">
              <a:ln>
                <a:noFill/>
              </a:ln>
              <a:solidFill>
                <a:schemeClr val="tx1"/>
              </a:solidFill>
              <a:effectLst/>
              <a:latin typeface="Arial" pitchFamily="34" charset="0"/>
            </a:endParaRPr>
          </a:p>
        </p:txBody>
      </p:sp>
      <p:pic>
        <p:nvPicPr>
          <p:cNvPr id="11" name="Picture 2" descr="R:\Templates\Mercury Advisory templates\Mercury template refresh_2015\Data and graphics\Icons update_16-06-15\Icon_Updates_Distressed_v01-04.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7987"/>
          <a:stretch/>
        </p:blipFill>
        <p:spPr bwMode="auto">
          <a:xfrm>
            <a:off x="1" y="2683522"/>
            <a:ext cx="3669472" cy="375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28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bwMode="gray">
          <a:xfrm>
            <a:off x="273053" y="587923"/>
            <a:ext cx="1534969" cy="340863"/>
          </a:xfrm>
          <a:prstGeom prst="rect">
            <a:avLst/>
          </a:prstGeom>
        </p:spPr>
        <p:txBody>
          <a:bodyPr vert="horz" wrap="square" lIns="0" tIns="0" rIns="0" bIns="0" rtlCol="0" anchor="t" anchorCtr="0">
            <a:spAutoFit/>
          </a:bodyPr>
          <a:lstStyle>
            <a:lvl1pPr algn="l" defTabSz="844083" rtl="0" eaLnBrk="1" latinLnBrk="0" hangingPunct="1">
              <a:lnSpc>
                <a:spcPct val="100000"/>
              </a:lnSpc>
              <a:spcBef>
                <a:spcPct val="0"/>
              </a:spcBef>
              <a:buNone/>
              <a:defRPr lang="en-GB" sz="2215" b="1" kern="1200" baseline="0" dirty="0" smtClean="0">
                <a:solidFill>
                  <a:schemeClr val="tx2"/>
                </a:solidFill>
                <a:latin typeface="Arial" panose="020B0604020202020204" pitchFamily="34" charset="0"/>
                <a:ea typeface="+mj-ea"/>
                <a:cs typeface="+mj-cs"/>
              </a:defRPr>
            </a:lvl1pPr>
          </a:lstStyle>
          <a:p>
            <a:pPr lvl="0" algn="l" defTabSz="844083" rtl="0" eaLnBrk="1" latinLnBrk="0" hangingPunct="1">
              <a:lnSpc>
                <a:spcPct val="100000"/>
              </a:lnSpc>
              <a:spcBef>
                <a:spcPct val="0"/>
              </a:spcBef>
              <a:buNone/>
            </a:pPr>
            <a:r>
              <a:rPr lang="en-GB" dirty="0"/>
              <a:t>Section #</a:t>
            </a:r>
            <a:endParaRPr lang="en-US" dirty="0"/>
          </a:p>
        </p:txBody>
      </p:sp>
      <p:sp>
        <p:nvSpPr>
          <p:cNvPr id="8" name="Text Placeholder 4"/>
          <p:cNvSpPr>
            <a:spLocks noGrp="1"/>
          </p:cNvSpPr>
          <p:nvPr>
            <p:ph type="body" sz="quarter" idx="11" hasCustomPrompt="1"/>
          </p:nvPr>
        </p:nvSpPr>
        <p:spPr bwMode="gray">
          <a:xfrm>
            <a:off x="1818408" y="587923"/>
            <a:ext cx="7814541" cy="340863"/>
          </a:xfrm>
          <a:prstGeom prst="rect">
            <a:avLst/>
          </a:prstGeom>
        </p:spPr>
        <p:txBody>
          <a:bodyPr vert="horz" wrap="square" lIns="0" tIns="0" rIns="0" bIns="0" rtlCol="0" anchor="t" anchorCtr="0">
            <a:spAutoFit/>
          </a:bodyPr>
          <a:lstStyle>
            <a:lvl1pPr marL="316531" indent="-316531">
              <a:buNone/>
              <a:defRPr lang="en-GB" sz="2215" b="0" kern="1200" baseline="0" dirty="0" smtClean="0">
                <a:solidFill>
                  <a:schemeClr val="tx2"/>
                </a:solidFill>
                <a:latin typeface="Arial" panose="020B0604020202020204" pitchFamily="34" charset="0"/>
                <a:ea typeface="+mj-ea"/>
                <a:cs typeface="+mj-cs"/>
              </a:defRPr>
            </a:lvl1pPr>
          </a:lstStyle>
          <a:p>
            <a:pPr marL="0" lvl="0" indent="0" algn="l" defTabSz="844083" rtl="0" eaLnBrk="1" latinLnBrk="0" hangingPunct="1">
              <a:lnSpc>
                <a:spcPct val="100000"/>
              </a:lnSpc>
              <a:spcBef>
                <a:spcPct val="0"/>
              </a:spcBef>
            </a:pPr>
            <a:r>
              <a:rPr lang="en-US" dirty="0"/>
              <a:t>Section title</a:t>
            </a:r>
          </a:p>
        </p:txBody>
      </p:sp>
      <p:sp>
        <p:nvSpPr>
          <p:cNvPr id="9" name="Text Placeholder 5"/>
          <p:cNvSpPr>
            <a:spLocks noGrp="1"/>
          </p:cNvSpPr>
          <p:nvPr>
            <p:ph type="body" sz="quarter" idx="12" hasCustomPrompt="1"/>
          </p:nvPr>
        </p:nvSpPr>
        <p:spPr bwMode="gray">
          <a:xfrm>
            <a:off x="5024438" y="2133600"/>
            <a:ext cx="4249737" cy="215444"/>
          </a:xfrm>
          <a:prstGeom prst="rect">
            <a:avLst/>
          </a:prstGeom>
        </p:spPr>
        <p:txBody>
          <a:bodyPr vert="horz" wrap="square" lIns="0" tIns="0" rIns="0" bIns="0" rtlCol="0" anchor="t" anchorCtr="0">
            <a:noAutofit/>
          </a:bodyPr>
          <a:lstStyle>
            <a:lvl1pPr marL="0" indent="0">
              <a:buNone/>
              <a:defRPr lang="en-US" sz="1292" b="0" baseline="0" dirty="0" smtClean="0">
                <a:solidFill>
                  <a:schemeClr val="tx2"/>
                </a:solidFill>
                <a:latin typeface="Arial" panose="020B0604020202020204" pitchFamily="34" charset="0"/>
                <a:ea typeface="+mj-ea"/>
                <a:cs typeface="+mj-cs"/>
              </a:defRPr>
            </a:lvl1pPr>
          </a:lstStyle>
          <a:p>
            <a:pPr lvl="0">
              <a:lnSpc>
                <a:spcPts val="1385"/>
              </a:lnSpc>
              <a:spcBef>
                <a:spcPts val="0"/>
              </a:spcBef>
            </a:pPr>
            <a:r>
              <a:rPr lang="en-US" dirty="0"/>
              <a:t>Optional section comment to go here</a:t>
            </a:r>
          </a:p>
        </p:txBody>
      </p:sp>
      <p:pic>
        <p:nvPicPr>
          <p:cNvPr id="12" name="Picture 2" descr="R:\Templates\Mercury Advisory templates\Mercury template refresh_2015\Data and graphics\Icons update_16-06-15\Icon_Updates_Distressed_v01-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76777"/>
            <a:ext cx="9906000" cy="131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Column Text">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273050" y="1412785"/>
            <a:ext cx="9359900" cy="97225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4498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13"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quarter" idx="10"/>
          </p:nvPr>
        </p:nvSpPr>
        <p:spPr>
          <a:xfrm>
            <a:off x="271463" y="1412875"/>
            <a:ext cx="4610100" cy="97225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2"/>
          <p:cNvSpPr>
            <a:spLocks noGrp="1"/>
          </p:cNvSpPr>
          <p:nvPr>
            <p:ph type="body" sz="quarter" idx="11"/>
          </p:nvPr>
        </p:nvSpPr>
        <p:spPr>
          <a:xfrm>
            <a:off x="5023346" y="1412875"/>
            <a:ext cx="4610100" cy="97225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87904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74102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88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etter 1 layou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1464" y="2426400"/>
            <a:ext cx="9347200" cy="170496"/>
          </a:xfrm>
          <a:noFill/>
        </p:spPr>
        <p:txBody>
          <a:bodyPr/>
          <a:lstStyle/>
          <a:p>
            <a:pPr lvl="0"/>
            <a:r>
              <a:rPr lang="en-US"/>
              <a:t>Edit Master text styles</a:t>
            </a:r>
          </a:p>
        </p:txBody>
      </p:sp>
      <p:sp>
        <p:nvSpPr>
          <p:cNvPr id="5" name="Text Placeholder 4"/>
          <p:cNvSpPr>
            <a:spLocks noGrp="1"/>
          </p:cNvSpPr>
          <p:nvPr>
            <p:ph type="body" sz="quarter" idx="14"/>
          </p:nvPr>
        </p:nvSpPr>
        <p:spPr>
          <a:xfrm>
            <a:off x="271464" y="3124800"/>
            <a:ext cx="9347200" cy="972254"/>
          </a:xfrm>
          <a:noFill/>
        </p:spPr>
        <p:txBody>
          <a:bodyPr numCol="2" spcCol="14400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userDrawn="1"/>
        </p:nvSpPr>
        <p:spPr bwMode="gray">
          <a:xfrm>
            <a:off x="4902635" y="401210"/>
            <a:ext cx="100730" cy="377664"/>
          </a:xfrm>
          <a:prstGeom prst="rect">
            <a:avLst/>
          </a:prstGeom>
          <a:solidFill>
            <a:schemeClr val="bg1"/>
          </a:solidFill>
          <a:ln w="3175" algn="ctr">
            <a:noFill/>
            <a:miter lim="800000"/>
            <a:headEnd/>
            <a:tailEnd/>
          </a:ln>
          <a:effectLst/>
        </p:spPr>
        <p:txBody>
          <a:bodyPr vert="horz" wrap="none" lIns="49846" tIns="49846" rIns="49846" bIns="49846" numCol="1" rtlCol="0" anchor="ctr" anchorCtr="0" compatLnSpc="1">
            <a:prstTxWarp prst="textNoShape">
              <a:avLst/>
            </a:prstTxWarp>
            <a:spAutoFit/>
          </a:bodyPr>
          <a:lstStyle/>
          <a:p>
            <a:pPr algn="ctr"/>
            <a:endParaRPr lang="en-GB" sz="1800" dirty="0">
              <a:latin typeface="Arial" panose="020B0604020202020204" pitchFamily="34" charset="0"/>
            </a:endParaRPr>
          </a:p>
        </p:txBody>
      </p:sp>
      <p:sp>
        <p:nvSpPr>
          <p:cNvPr id="10" name="Rectangle 26"/>
          <p:cNvSpPr>
            <a:spLocks noChangeArrowheads="1"/>
          </p:cNvSpPr>
          <p:nvPr userDrawn="1"/>
        </p:nvSpPr>
        <p:spPr bwMode="gray">
          <a:xfrm>
            <a:off x="2141126" y="673556"/>
            <a:ext cx="7488237" cy="28405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844083" rtl="0" eaLnBrk="1" fontAlgn="base" latinLnBrk="0" hangingPunct="1">
              <a:lnSpc>
                <a:spcPct val="100000"/>
              </a:lnSpc>
              <a:spcBef>
                <a:spcPct val="0"/>
              </a:spcBef>
              <a:spcAft>
                <a:spcPct val="0"/>
              </a:spcAft>
              <a:buClrTx/>
              <a:buSzTx/>
              <a:buFontTx/>
              <a:buNone/>
              <a:tabLst/>
            </a:pPr>
            <a:r>
              <a:rPr kumimoji="0" lang="en-GB" sz="1846" b="0" i="0" u="none" strike="noStrike" cap="none" normalizeH="0" baseline="0" dirty="0">
                <a:ln>
                  <a:noFill/>
                </a:ln>
                <a:solidFill>
                  <a:schemeClr val="tx1"/>
                </a:solidFill>
                <a:effectLst/>
                <a:latin typeface="Arial" panose="020B0604020202020204" pitchFamily="34" charset="0"/>
              </a:rPr>
              <a:t>Private and Confidential</a:t>
            </a:r>
            <a:endParaRPr kumimoji="0" lang="en-US" sz="1662" b="0" i="0" u="none" strike="noStrike" cap="none" normalizeH="0" baseline="0" dirty="0">
              <a:ln>
                <a:noFill/>
              </a:ln>
              <a:solidFill>
                <a:schemeClr val="tx1"/>
              </a:solidFill>
              <a:effectLst/>
              <a:latin typeface="Arial" pitchFamily="34" charset="0"/>
            </a:endParaRPr>
          </a:p>
        </p:txBody>
      </p:sp>
      <p:sp>
        <p:nvSpPr>
          <p:cNvPr id="16"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Placeholder 6"/>
          <p:cNvSpPr>
            <a:spLocks noGrp="1"/>
          </p:cNvSpPr>
          <p:nvPr>
            <p:ph type="body" sz="quarter" idx="15" hasCustomPrompt="1"/>
          </p:nvPr>
        </p:nvSpPr>
        <p:spPr>
          <a:xfrm>
            <a:off x="8071392" y="1412875"/>
            <a:ext cx="1548000" cy="908454"/>
          </a:xfrm>
        </p:spPr>
        <p:txBody>
          <a:bodyPr/>
          <a:lstStyle>
            <a:lvl1pPr>
              <a:spcBef>
                <a:spcPts val="0"/>
              </a:spcBef>
              <a:defRPr sz="738" b="0" baseline="0">
                <a:solidFill>
                  <a:schemeClr val="accent6"/>
                </a:solidFill>
                <a:latin typeface="Arial" panose="020B0604020202020204" pitchFamily="34" charset="0"/>
                <a:cs typeface="Arial" panose="020B0604020202020204" pitchFamily="34" charset="0"/>
              </a:defRPr>
            </a:lvl1pPr>
            <a:lvl2pPr>
              <a:defRPr sz="738" b="0">
                <a:solidFill>
                  <a:schemeClr val="accent6"/>
                </a:solidFill>
                <a:latin typeface="Arial" panose="020B0604020202020204" pitchFamily="34" charset="0"/>
                <a:cs typeface="Arial" panose="020B0604020202020204" pitchFamily="34" charset="0"/>
              </a:defRPr>
            </a:lvl2pPr>
            <a:lvl3pPr>
              <a:defRPr sz="738" b="0">
                <a:solidFill>
                  <a:schemeClr val="accent6"/>
                </a:solidFill>
                <a:latin typeface="Arial" panose="020B0604020202020204" pitchFamily="34" charset="0"/>
                <a:cs typeface="Arial" panose="020B0604020202020204" pitchFamily="34" charset="0"/>
              </a:defRPr>
            </a:lvl3pPr>
            <a:lvl4pPr>
              <a:defRPr sz="738" b="0">
                <a:solidFill>
                  <a:schemeClr val="accent6"/>
                </a:solidFill>
                <a:latin typeface="Arial" panose="020B0604020202020204" pitchFamily="34" charset="0"/>
                <a:cs typeface="Arial" panose="020B0604020202020204" pitchFamily="34" charset="0"/>
              </a:defRPr>
            </a:lvl4pPr>
            <a:lvl5pPr>
              <a:defRPr sz="738" b="0">
                <a:solidFill>
                  <a:schemeClr val="accent6"/>
                </a:solidFill>
                <a:latin typeface="Arial" panose="020B0604020202020204" pitchFamily="34" charset="0"/>
                <a:cs typeface="Arial" panose="020B0604020202020204" pitchFamily="34" charset="0"/>
              </a:defRPr>
            </a:lvl5pPr>
          </a:lstStyle>
          <a:p>
            <a:pPr lvl="0"/>
            <a:r>
              <a:rPr lang="en-US" dirty="0"/>
              <a:t>Transaction Advisory Services</a:t>
            </a:r>
          </a:p>
          <a:p>
            <a:pPr lvl="0"/>
            <a:r>
              <a:rPr lang="en-GB" dirty="0"/>
              <a:t>Grant Thornton</a:t>
            </a:r>
          </a:p>
          <a:p>
            <a:pPr lvl="0"/>
            <a:r>
              <a:rPr lang="en-GB" dirty="0"/>
              <a:t>[ADDRESS LINE 1]</a:t>
            </a:r>
          </a:p>
          <a:p>
            <a:pPr lvl="0"/>
            <a:r>
              <a:rPr lang="en-GB" dirty="0"/>
              <a:t>[ADDRESS LINE 2]</a:t>
            </a:r>
          </a:p>
          <a:p>
            <a:pPr lvl="0"/>
            <a:r>
              <a:rPr lang="en-GB" dirty="0"/>
              <a:t>[ADDRESS LINE 3]</a:t>
            </a:r>
          </a:p>
          <a:p>
            <a:pPr lvl="0"/>
            <a:endParaRPr lang="en-GB" dirty="0"/>
          </a:p>
          <a:p>
            <a:pPr lvl="0"/>
            <a:r>
              <a:rPr lang="en-GB" dirty="0"/>
              <a:t>T [+## (0)## #### ####]</a:t>
            </a:r>
          </a:p>
          <a:p>
            <a:pPr lvl="0"/>
            <a:r>
              <a:rPr lang="en-GB" dirty="0"/>
              <a:t>www.grantthornton.co.xx</a:t>
            </a:r>
          </a:p>
        </p:txBody>
      </p:sp>
      <p:pic>
        <p:nvPicPr>
          <p:cNvPr id="13"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601" y="373380"/>
            <a:ext cx="2740152" cy="862584"/>
          </a:xfrm>
          <a:prstGeom prst="rect">
            <a:avLst/>
          </a:prstGeom>
        </p:spPr>
      </p:pic>
      <p:sp>
        <p:nvSpPr>
          <p:cNvPr id="11" name="Text Box 83">
            <a:extLst>
              <a:ext uri="{FF2B5EF4-FFF2-40B4-BE49-F238E27FC236}">
                <a16:creationId xmlns:a16="http://schemas.microsoft.com/office/drawing/2014/main" id="{216B923D-007B-461F-A09E-827BFDC5618D}"/>
              </a:ext>
            </a:extLst>
          </p:cNvPr>
          <p:cNvSpPr txBox="1">
            <a:spLocks noChangeArrowheads="1"/>
          </p:cNvSpPr>
          <p:nvPr userDrawn="1"/>
        </p:nvSpPr>
        <p:spPr bwMode="gray">
          <a:xfrm>
            <a:off x="272402" y="6197351"/>
            <a:ext cx="3873500" cy="25583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68524" algn="l"/>
              </a:tabLst>
            </a:pPr>
            <a:r>
              <a:rPr lang="en-GB" sz="554" dirty="0">
                <a:solidFill>
                  <a:srgbClr val="4D4D4D"/>
                </a:solidFill>
                <a:latin typeface="Arial Narrow" pitchFamily="34" charset="0"/>
              </a:rPr>
              <a:t>Member firm within Grant Thornton International Ltd.</a:t>
            </a:r>
          </a:p>
          <a:p>
            <a:pPr fontAlgn="base">
              <a:spcBef>
                <a:spcPct val="0"/>
              </a:spcBef>
              <a:spcAft>
                <a:spcPct val="0"/>
              </a:spcAft>
              <a:tabLst>
                <a:tab pos="168524" algn="l"/>
              </a:tabLst>
            </a:pPr>
            <a:r>
              <a:rPr lang="en-GB" sz="554" dirty="0">
                <a:solidFill>
                  <a:srgbClr val="4D4D4D"/>
                </a:solidFill>
                <a:latin typeface="Arial Narrow" pitchFamily="34" charset="0"/>
              </a:rPr>
              <a:t>Grant Thornton Advisory d.o.o. is a limited liability company registered in Slovenia No: </a:t>
            </a:r>
            <a:r>
              <a:rPr lang="is-IS" sz="554" dirty="0">
                <a:solidFill>
                  <a:srgbClr val="4D4D4D"/>
                </a:solidFill>
                <a:latin typeface="Arial Narrow" pitchFamily="34" charset="0"/>
              </a:rPr>
              <a:t>7145420000</a:t>
            </a:r>
            <a:r>
              <a:rPr lang="en-GB" sz="554" dirty="0">
                <a:solidFill>
                  <a:srgbClr val="4D4D4D"/>
                </a:solidFill>
                <a:latin typeface="Arial Narrow" pitchFamily="34" charset="0"/>
              </a:rPr>
              <a:t>. </a:t>
            </a:r>
          </a:p>
          <a:p>
            <a:pPr fontAlgn="base">
              <a:spcBef>
                <a:spcPct val="0"/>
              </a:spcBef>
              <a:spcAft>
                <a:spcPct val="0"/>
              </a:spcAft>
              <a:tabLst>
                <a:tab pos="168524" algn="l"/>
              </a:tabLst>
            </a:pPr>
            <a:r>
              <a:rPr lang="en-GB" sz="554"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3388629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tter 2 layout">
    <p:spTree>
      <p:nvGrpSpPr>
        <p:cNvPr id="1" name=""/>
        <p:cNvGrpSpPr/>
        <p:nvPr/>
      </p:nvGrpSpPr>
      <p:grpSpPr>
        <a:xfrm>
          <a:off x="0" y="0"/>
          <a:ext cx="0" cy="0"/>
          <a:chOff x="0" y="0"/>
          <a:chExt cx="0" cy="0"/>
        </a:xfrm>
      </p:grpSpPr>
      <p:sp>
        <p:nvSpPr>
          <p:cNvPr id="8" name="Rectangle 26"/>
          <p:cNvSpPr>
            <a:spLocks noChangeArrowheads="1"/>
          </p:cNvSpPr>
          <p:nvPr userDrawn="1"/>
        </p:nvSpPr>
        <p:spPr bwMode="gray">
          <a:xfrm>
            <a:off x="5024438" y="671916"/>
            <a:ext cx="4608487" cy="28405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844083" rtl="0" eaLnBrk="1" fontAlgn="base" latinLnBrk="0" hangingPunct="1">
              <a:lnSpc>
                <a:spcPct val="100000"/>
              </a:lnSpc>
              <a:spcBef>
                <a:spcPct val="0"/>
              </a:spcBef>
              <a:spcAft>
                <a:spcPct val="0"/>
              </a:spcAft>
              <a:buClrTx/>
              <a:buSzTx/>
              <a:buFontTx/>
              <a:buNone/>
              <a:tabLst/>
            </a:pPr>
            <a:r>
              <a:rPr kumimoji="0" lang="en-GB" sz="1846" b="0" i="0" u="none" strike="noStrike" cap="none" normalizeH="0" baseline="0" dirty="0">
                <a:ln>
                  <a:noFill/>
                </a:ln>
                <a:solidFill>
                  <a:schemeClr val="tx1"/>
                </a:solidFill>
                <a:effectLst/>
                <a:latin typeface="Arial" panose="020B0604020202020204" pitchFamily="34" charset="0"/>
              </a:rPr>
              <a:t>Private and Confidential</a:t>
            </a:r>
            <a:endParaRPr kumimoji="0" lang="en-US" sz="1662" b="0" i="0" u="none" strike="noStrike" cap="none" normalizeH="0" baseline="0" dirty="0">
              <a:ln>
                <a:noFill/>
              </a:ln>
              <a:solidFill>
                <a:schemeClr val="tx1"/>
              </a:solidFill>
              <a:effectLst/>
              <a:latin typeface="Arial" pitchFamily="34" charset="0"/>
            </a:endParaRPr>
          </a:p>
        </p:txBody>
      </p:sp>
      <p:sp>
        <p:nvSpPr>
          <p:cNvPr id="11" name="Rectangle 10"/>
          <p:cNvSpPr/>
          <p:nvPr userDrawn="1"/>
        </p:nvSpPr>
        <p:spPr bwMode="gray">
          <a:xfrm>
            <a:off x="4902635" y="401210"/>
            <a:ext cx="100730" cy="377664"/>
          </a:xfrm>
          <a:prstGeom prst="rect">
            <a:avLst/>
          </a:prstGeom>
          <a:solidFill>
            <a:schemeClr val="bg1"/>
          </a:solidFill>
          <a:ln w="3175" algn="ctr">
            <a:noFill/>
            <a:miter lim="800000"/>
            <a:headEnd/>
            <a:tailEnd/>
          </a:ln>
          <a:effectLst/>
        </p:spPr>
        <p:txBody>
          <a:bodyPr vert="horz" wrap="none" lIns="49846" tIns="49846" rIns="49846" bIns="49846" numCol="1" rtlCol="0" anchor="ctr" anchorCtr="0" compatLnSpc="1">
            <a:prstTxWarp prst="textNoShape">
              <a:avLst/>
            </a:prstTxWarp>
            <a:spAutoFit/>
          </a:bodyPr>
          <a:lstStyle/>
          <a:p>
            <a:pPr algn="ctr"/>
            <a:endParaRPr lang="en-GB" sz="1800" dirty="0">
              <a:latin typeface="Arial" panose="020B0604020202020204" pitchFamily="34" charset="0"/>
            </a:endParaRPr>
          </a:p>
        </p:txBody>
      </p:sp>
      <p:sp>
        <p:nvSpPr>
          <p:cNvPr id="13" name="Text Placeholder 12"/>
          <p:cNvSpPr>
            <a:spLocks noGrp="1"/>
          </p:cNvSpPr>
          <p:nvPr>
            <p:ph type="body" sz="quarter" idx="10"/>
          </p:nvPr>
        </p:nvSpPr>
        <p:spPr>
          <a:xfrm>
            <a:off x="273050" y="1412876"/>
            <a:ext cx="9346341" cy="4392613"/>
          </a:xfrm>
          <a:noFill/>
        </p:spPr>
        <p:txBody>
          <a:bodyPr vert="horz" lIns="0" tIns="0" rIns="0" bIns="0" numCol="2" spcCol="14400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0472" y="287598"/>
            <a:ext cx="2109220" cy="73152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userDrawn="1"/>
        </p:nvSpPr>
        <p:spPr bwMode="gray">
          <a:xfrm>
            <a:off x="9518402" y="6598800"/>
            <a:ext cx="100989" cy="99386"/>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646"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646"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Box 83">
            <a:extLst>
              <a:ext uri="{FF2B5EF4-FFF2-40B4-BE49-F238E27FC236}">
                <a16:creationId xmlns:a16="http://schemas.microsoft.com/office/drawing/2014/main" id="{6273289D-5099-407C-91EE-88A5ABAD8BBD}"/>
              </a:ext>
            </a:extLst>
          </p:cNvPr>
          <p:cNvSpPr txBox="1">
            <a:spLocks noChangeArrowheads="1"/>
          </p:cNvSpPr>
          <p:nvPr userDrawn="1"/>
        </p:nvSpPr>
        <p:spPr bwMode="gray">
          <a:xfrm>
            <a:off x="272402" y="6197351"/>
            <a:ext cx="3873500" cy="25583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68524" algn="l"/>
              </a:tabLst>
            </a:pPr>
            <a:r>
              <a:rPr lang="en-GB" sz="554" dirty="0">
                <a:solidFill>
                  <a:srgbClr val="4D4D4D"/>
                </a:solidFill>
                <a:latin typeface="Arial Narrow" pitchFamily="34" charset="0"/>
              </a:rPr>
              <a:t>Member firm within Grant Thornton International Ltd.</a:t>
            </a:r>
          </a:p>
          <a:p>
            <a:pPr fontAlgn="base">
              <a:spcBef>
                <a:spcPct val="0"/>
              </a:spcBef>
              <a:spcAft>
                <a:spcPct val="0"/>
              </a:spcAft>
              <a:tabLst>
                <a:tab pos="168524" algn="l"/>
              </a:tabLst>
            </a:pPr>
            <a:r>
              <a:rPr lang="en-GB" sz="554" dirty="0">
                <a:solidFill>
                  <a:srgbClr val="4D4D4D"/>
                </a:solidFill>
                <a:latin typeface="Arial Narrow" pitchFamily="34" charset="0"/>
              </a:rPr>
              <a:t>Grant Thornton Advisory d.o.o. is a limited liability company registered in Slovenia No: </a:t>
            </a:r>
            <a:r>
              <a:rPr lang="is-IS" sz="554" dirty="0">
                <a:solidFill>
                  <a:srgbClr val="4D4D4D"/>
                </a:solidFill>
                <a:latin typeface="Arial Narrow" pitchFamily="34" charset="0"/>
              </a:rPr>
              <a:t>7145420000</a:t>
            </a:r>
            <a:r>
              <a:rPr lang="en-GB" sz="554" dirty="0">
                <a:solidFill>
                  <a:srgbClr val="4D4D4D"/>
                </a:solidFill>
                <a:latin typeface="Arial Narrow" pitchFamily="34" charset="0"/>
              </a:rPr>
              <a:t>. </a:t>
            </a:r>
          </a:p>
          <a:p>
            <a:pPr fontAlgn="base">
              <a:spcBef>
                <a:spcPct val="0"/>
              </a:spcBef>
              <a:spcAft>
                <a:spcPct val="0"/>
              </a:spcAft>
              <a:tabLst>
                <a:tab pos="168524" algn="l"/>
              </a:tabLst>
            </a:pPr>
            <a:r>
              <a:rPr lang="en-GB" sz="554"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70242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C11F-2123-4AB7-ACAB-0A62CA0923F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7EF5CC-2314-4E39-90E4-6D86D8434B63}"/>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2A6D03-9A82-4DCC-BB89-DFF5B9B1328F}"/>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5" name="Footer Placeholder 4">
            <a:extLst>
              <a:ext uri="{FF2B5EF4-FFF2-40B4-BE49-F238E27FC236}">
                <a16:creationId xmlns:a16="http://schemas.microsoft.com/office/drawing/2014/main" id="{62800CE6-00C7-45AD-8783-B282A3501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57506-7DB5-437C-8D8B-09EA10DFBAD6}"/>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94202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ac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29C78-2922-4864-ADBE-44A6F37C6AA7}"/>
              </a:ext>
            </a:extLst>
          </p:cNvPr>
          <p:cNvSpPr/>
          <p:nvPr userDrawn="1"/>
        </p:nvSpPr>
        <p:spPr bwMode="white">
          <a:xfrm>
            <a:off x="0" y="6577449"/>
            <a:ext cx="9906000" cy="2805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GB" sz="738" dirty="0" err="1">
              <a:solidFill>
                <a:schemeClr val="bg1"/>
              </a:solidFill>
              <a:latin typeface="Arial" panose="020B0604020202020204" pitchFamily="34" charset="0"/>
              <a:cs typeface="Arial" panose="020B0604020202020204" pitchFamily="34" charset="0"/>
            </a:endParaRPr>
          </a:p>
        </p:txBody>
      </p:sp>
      <p:sp>
        <p:nvSpPr>
          <p:cNvPr id="7" name="Rectangle 6"/>
          <p:cNvSpPr/>
          <p:nvPr userDrawn="1"/>
        </p:nvSpPr>
        <p:spPr bwMode="gray">
          <a:xfrm>
            <a:off x="4902635" y="401210"/>
            <a:ext cx="100730" cy="377664"/>
          </a:xfrm>
          <a:prstGeom prst="rect">
            <a:avLst/>
          </a:prstGeom>
          <a:solidFill>
            <a:schemeClr val="bg1"/>
          </a:solidFill>
          <a:ln w="3175" algn="ctr">
            <a:noFill/>
            <a:miter lim="800000"/>
            <a:headEnd/>
            <a:tailEnd/>
          </a:ln>
          <a:effectLst/>
        </p:spPr>
        <p:txBody>
          <a:bodyPr vert="horz" wrap="none" lIns="49846" tIns="49846" rIns="49846" bIns="49846" numCol="1" rtlCol="0" anchor="ctr" anchorCtr="0" compatLnSpc="1">
            <a:prstTxWarp prst="textNoShape">
              <a:avLst/>
            </a:prstTxWarp>
            <a:spAutoFit/>
          </a:bodyPr>
          <a:lstStyle/>
          <a:p>
            <a:pPr algn="ctr"/>
            <a:endParaRPr lang="en-GB" sz="1800" dirty="0">
              <a:latin typeface="Arial" panose="020B0604020202020204" pitchFamily="34" charset="0"/>
            </a:endParaRPr>
          </a:p>
        </p:txBody>
      </p:sp>
      <p:sp>
        <p:nvSpPr>
          <p:cNvPr id="8" name="TextBox 7">
            <a:extLst>
              <a:ext uri="{FF2B5EF4-FFF2-40B4-BE49-F238E27FC236}">
                <a16:creationId xmlns:a16="http://schemas.microsoft.com/office/drawing/2014/main" id="{5CC96856-9B8B-4334-B79C-0D4AFD589FFF}"/>
              </a:ext>
            </a:extLst>
          </p:cNvPr>
          <p:cNvSpPr txBox="1"/>
          <p:nvPr userDrawn="1"/>
        </p:nvSpPr>
        <p:spPr>
          <a:xfrm>
            <a:off x="3834581" y="5833755"/>
            <a:ext cx="5523677" cy="614271"/>
          </a:xfrm>
          <a:prstGeom prst="rect">
            <a:avLst/>
          </a:prstGeom>
          <a:noFill/>
        </p:spPr>
        <p:txBody>
          <a:bodyPr wrap="square" lIns="0" tIns="0" rIns="0" bIns="0" rtlCol="0" anchor="b">
            <a:spAutoFit/>
          </a:bodyPr>
          <a:lstStyle/>
          <a:p>
            <a:pPr lvl="0">
              <a:spcBef>
                <a:spcPts val="369"/>
              </a:spcBef>
            </a:pPr>
            <a:r>
              <a:rPr lang="en-GB" sz="554" dirty="0">
                <a:solidFill>
                  <a:schemeClr val="tx1"/>
                </a:solidFill>
                <a:latin typeface="Arial" panose="020B0604020202020204" pitchFamily="34" charset="0"/>
                <a:cs typeface="Arial" panose="020B0604020202020204" pitchFamily="34" charset="0"/>
              </a:rPr>
              <a:t>© 2019 Grant Thornton Advisory d.o.o. All rights reserved.</a:t>
            </a:r>
          </a:p>
          <a:p>
            <a:pPr lvl="0">
              <a:spcBef>
                <a:spcPts val="369"/>
              </a:spcBef>
            </a:pPr>
            <a:r>
              <a:rPr lang="en-GB" sz="554" dirty="0">
                <a:solidFill>
                  <a:schemeClr val="tx1"/>
                </a:solidFill>
                <a:latin typeface="Arial" panose="020B0604020202020204" pitchFamily="34" charset="0"/>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a:t>
            </a:r>
          </a:p>
          <a:p>
            <a:pPr lvl="0">
              <a:spcBef>
                <a:spcPts val="369"/>
              </a:spcBef>
            </a:pPr>
            <a:r>
              <a:rPr lang="en-GB" sz="554" dirty="0">
                <a:solidFill>
                  <a:schemeClr val="tx1"/>
                </a:solidFill>
                <a:latin typeface="Arial" panose="020B0604020202020204" pitchFamily="34" charset="0"/>
                <a:cs typeface="Arial" panose="020B0604020202020204" pitchFamily="34" charset="0"/>
              </a:rPr>
              <a:t>Grant Thornton Advisory d.o.o.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endParaRPr lang="en-US" sz="554" dirty="0">
              <a:solidFill>
                <a:schemeClr val="tx1"/>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96C2BD7E-5D0F-4BAC-8041-D355B835FF2A}"/>
              </a:ext>
            </a:extLst>
          </p:cNvPr>
          <p:cNvSpPr txBox="1">
            <a:spLocks/>
          </p:cNvSpPr>
          <p:nvPr userDrawn="1">
            <p:custDataLst>
              <p:tags r:id="rId1"/>
            </p:custDataLst>
          </p:nvPr>
        </p:nvSpPr>
        <p:spPr>
          <a:xfrm>
            <a:off x="628651" y="6577449"/>
            <a:ext cx="1126967" cy="8285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2126822" algn="r"/>
              </a:tabLst>
            </a:pPr>
            <a:r>
              <a:rPr lang="en-GB" sz="738" b="1" dirty="0">
                <a:solidFill>
                  <a:schemeClr val="tx1"/>
                </a:solidFill>
                <a:latin typeface="Arial" panose="020B0604020202020204" pitchFamily="34" charset="0"/>
                <a:cs typeface="Arial" panose="020B0604020202020204" pitchFamily="34" charset="0"/>
              </a:rPr>
              <a:t>grantthornton.si</a:t>
            </a:r>
          </a:p>
        </p:txBody>
      </p:sp>
      <p:pic>
        <p:nvPicPr>
          <p:cNvPr id="10" name="Picture 9">
            <a:extLst>
              <a:ext uri="{FF2B5EF4-FFF2-40B4-BE49-F238E27FC236}">
                <a16:creationId xmlns:a16="http://schemas.microsoft.com/office/drawing/2014/main" id="{7219FB81-28E6-4CBB-A264-1AD5463801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1" y="5639089"/>
            <a:ext cx="2318099" cy="714863"/>
          </a:xfrm>
          <a:prstGeom prst="rect">
            <a:avLst/>
          </a:prstGeom>
        </p:spPr>
      </p:pic>
      <p:cxnSp>
        <p:nvCxnSpPr>
          <p:cNvPr id="12" name="Straight Connector 11">
            <a:extLst>
              <a:ext uri="{FF2B5EF4-FFF2-40B4-BE49-F238E27FC236}">
                <a16:creationId xmlns:a16="http://schemas.microsoft.com/office/drawing/2014/main" id="{4D0D6720-5F48-4389-9538-005E9685AAAB}"/>
              </a:ext>
            </a:extLst>
          </p:cNvPr>
          <p:cNvCxnSpPr>
            <a:cxnSpLocks/>
          </p:cNvCxnSpPr>
          <p:nvPr userDrawn="1">
            <p:custDataLst>
              <p:tags r:id="rId2"/>
            </p:custDataLst>
          </p:nvPr>
        </p:nvCxnSpPr>
        <p:spPr>
          <a:xfrm>
            <a:off x="628651" y="6448024"/>
            <a:ext cx="2312987" cy="0"/>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8955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Cover_Illustr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393" y="2002413"/>
            <a:ext cx="5114805" cy="835100"/>
          </a:xfrm>
        </p:spPr>
        <p:txBody>
          <a:bodyPr wrap="square" lIns="0" tIns="0" bIns="0" anchor="t" anchorCtr="0">
            <a:spAutoFit/>
          </a:bodyPr>
          <a:lstStyle>
            <a:lvl1pPr algn="l">
              <a:defRPr sz="3015"/>
            </a:lvl1pPr>
          </a:lstStyle>
          <a:p>
            <a:pPr lvl="0"/>
            <a:r>
              <a:rPr lang="en-US" dirty="0"/>
              <a:t>Title text – this is made to fit on to two lines</a:t>
            </a:r>
          </a:p>
        </p:txBody>
      </p:sp>
      <p:sp>
        <p:nvSpPr>
          <p:cNvPr id="3" name="Subtitle 2"/>
          <p:cNvSpPr>
            <a:spLocks noGrp="1"/>
          </p:cNvSpPr>
          <p:nvPr>
            <p:ph type="subTitle" idx="1" hasCustomPrompt="1"/>
          </p:nvPr>
        </p:nvSpPr>
        <p:spPr>
          <a:xfrm>
            <a:off x="521393" y="3006552"/>
            <a:ext cx="5114805" cy="540148"/>
          </a:xfrm>
        </p:spPr>
        <p:txBody>
          <a:bodyPr>
            <a:spAutoFit/>
          </a:bodyPr>
          <a:lstStyle>
            <a:lvl1pPr marL="0" indent="0" algn="l">
              <a:spcBef>
                <a:spcPts val="0"/>
              </a:spcBef>
              <a:spcAft>
                <a:spcPts val="0"/>
              </a:spcAft>
              <a:buNone/>
              <a:defRPr sz="1507">
                <a:solidFill>
                  <a:schemeClr val="tx1"/>
                </a:solidFill>
              </a:defRPr>
            </a:lvl1pPr>
            <a:lvl2pPr marL="0" indent="0" algn="l">
              <a:spcBef>
                <a:spcPts val="1507"/>
              </a:spcBef>
              <a:spcAft>
                <a:spcPts val="0"/>
              </a:spcAft>
              <a:buNone/>
              <a:defRPr sz="753" b="1">
                <a:solidFill>
                  <a:schemeClr val="accent3"/>
                </a:solidFill>
              </a:defRPr>
            </a:lvl2pPr>
            <a:lvl3pPr marL="447627" indent="0" algn="ctr">
              <a:buNone/>
              <a:defRPr sz="881"/>
            </a:lvl3pPr>
            <a:lvl4pPr marL="671442" indent="0" algn="ctr">
              <a:buNone/>
              <a:defRPr sz="783"/>
            </a:lvl4pPr>
            <a:lvl5pPr marL="895256" indent="0" algn="ctr">
              <a:buNone/>
              <a:defRPr sz="783"/>
            </a:lvl5pPr>
            <a:lvl6pPr marL="1119069" indent="0" algn="ctr">
              <a:buNone/>
              <a:defRPr sz="783"/>
            </a:lvl6pPr>
            <a:lvl7pPr marL="1342882" indent="0" algn="ctr">
              <a:buNone/>
              <a:defRPr sz="783"/>
            </a:lvl7pPr>
            <a:lvl8pPr marL="1566696" indent="0" algn="ctr">
              <a:buNone/>
              <a:defRPr sz="783"/>
            </a:lvl8pPr>
            <a:lvl9pPr marL="1790510" indent="0" algn="ctr">
              <a:buNone/>
              <a:defRPr sz="783"/>
            </a:lvl9pPr>
          </a:lstStyle>
          <a:p>
            <a:r>
              <a:rPr lang="en-US" dirty="0"/>
              <a:t>Company name here</a:t>
            </a:r>
          </a:p>
          <a:p>
            <a:pPr lvl="1"/>
            <a:r>
              <a:rPr lang="en-US" dirty="0"/>
              <a:t>Date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3975" b="13589"/>
          <a:stretch/>
        </p:blipFill>
        <p:spPr>
          <a:xfrm>
            <a:off x="5806814" y="1582774"/>
            <a:ext cx="4116840" cy="527421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503" y="513349"/>
            <a:ext cx="2147726" cy="648511"/>
          </a:xfrm>
          <a:prstGeom prst="rect">
            <a:avLst/>
          </a:prstGeom>
        </p:spPr>
      </p:pic>
    </p:spTree>
    <p:extLst>
      <p:ext uri="{BB962C8B-B14F-4D97-AF65-F5344CB8AC3E}">
        <p14:creationId xmlns:p14="http://schemas.microsoft.com/office/powerpoint/2010/main" val="415512193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p:txBody>
          <a:bodyPr/>
          <a:lstStyle/>
          <a:p>
            <a:fld id="{3499C556-E105-0441-9F16-F6CF7815DF62}" type="datetimeFigureOut">
              <a:rPr lang="fr-FR" smtClean="0"/>
              <a:pPr/>
              <a:t>27/01/2022</a:t>
            </a:fld>
            <a:endParaRPr lang="fr-BE"/>
          </a:p>
        </p:txBody>
      </p:sp>
      <p:sp>
        <p:nvSpPr>
          <p:cNvPr id="5" name="Footer Placeholder 4"/>
          <p:cNvSpPr>
            <a:spLocks noGrp="1"/>
          </p:cNvSpPr>
          <p:nvPr>
            <p:ph type="ftr" sz="quarter" idx="11"/>
          </p:nvPr>
        </p:nvSpPr>
        <p:spPr/>
        <p:txBody>
          <a:bodyPr/>
          <a:lstStyle/>
          <a:p>
            <a:pPr>
              <a:defRPr/>
            </a:pPr>
            <a:endParaRPr lang="fr-BE"/>
          </a:p>
        </p:txBody>
      </p:sp>
      <p:sp>
        <p:nvSpPr>
          <p:cNvPr id="6" name="Slide Number Placeholder 5"/>
          <p:cNvSpPr>
            <a:spLocks noGrp="1"/>
          </p:cNvSpPr>
          <p:nvPr>
            <p:ph type="sldNum" sz="quarter" idx="12"/>
          </p:nvPr>
        </p:nvSpPr>
        <p:spPr/>
        <p:txBody>
          <a:bodyPr/>
          <a:lstStyle/>
          <a:p>
            <a:fld id="{D4DA47B7-6581-324A-9E11-0054C1F39C58}" type="slidenum">
              <a:rPr lang="fr-BE" smtClean="0"/>
              <a:pPr/>
              <a:t>‹#›</a:t>
            </a:fld>
            <a:endParaRPr lang="fr-BE"/>
          </a:p>
        </p:txBody>
      </p:sp>
      <p:sp>
        <p:nvSpPr>
          <p:cNvPr id="7" name="Line 3"/>
          <p:cNvSpPr>
            <a:spLocks noChangeShapeType="1"/>
          </p:cNvSpPr>
          <p:nvPr userDrawn="1"/>
        </p:nvSpPr>
        <p:spPr bwMode="auto">
          <a:xfrm>
            <a:off x="0" y="1092200"/>
            <a:ext cx="9906000" cy="0"/>
          </a:xfrm>
          <a:prstGeom prst="line">
            <a:avLst/>
          </a:prstGeom>
          <a:noFill/>
          <a:ln w="57150">
            <a:solidFill>
              <a:srgbClr val="4F81BD"/>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sz="1400"/>
          </a:p>
        </p:txBody>
      </p:sp>
    </p:spTree>
    <p:extLst>
      <p:ext uri="{BB962C8B-B14F-4D97-AF65-F5344CB8AC3E}">
        <p14:creationId xmlns:p14="http://schemas.microsoft.com/office/powerpoint/2010/main" val="265382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A9ED-2303-4E4D-AC98-DB0BFA7402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FBAB8-6DE6-4CCE-BF94-08A53027C6BB}"/>
              </a:ext>
            </a:extLst>
          </p:cNvPr>
          <p:cNvSpPr>
            <a:spLocks noGrp="1"/>
          </p:cNvSpPr>
          <p:nvPr>
            <p:ph sz="half" idx="1"/>
          </p:nvPr>
        </p:nvSpPr>
        <p:spPr>
          <a:xfrm>
            <a:off x="681038" y="1825625"/>
            <a:ext cx="41957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81362-9B50-4BC3-81A5-C8A6178B9600}"/>
              </a:ext>
            </a:extLst>
          </p:cNvPr>
          <p:cNvSpPr>
            <a:spLocks noGrp="1"/>
          </p:cNvSpPr>
          <p:nvPr>
            <p:ph sz="half" idx="2"/>
          </p:nvPr>
        </p:nvSpPr>
        <p:spPr>
          <a:xfrm>
            <a:off x="5029200" y="1825625"/>
            <a:ext cx="419576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97A5E-9EC1-4D1B-9D1E-68EB6A2B654C}"/>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6" name="Footer Placeholder 5">
            <a:extLst>
              <a:ext uri="{FF2B5EF4-FFF2-40B4-BE49-F238E27FC236}">
                <a16:creationId xmlns:a16="http://schemas.microsoft.com/office/drawing/2014/main" id="{7084AB20-0E34-4B93-9FC0-159D195C5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90769-4A28-4AEF-8B15-82DC15740C58}"/>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23044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BDA3-D71C-4298-9E9E-AFD6A0E84D73}"/>
              </a:ext>
            </a:extLst>
          </p:cNvPr>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960422-11A0-42BF-8021-245E333AFDD1}"/>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8C6F2E-25F8-498F-A5C3-BC049E83611F}"/>
              </a:ext>
            </a:extLst>
          </p:cNvPr>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1D0F4-7C1B-405F-8F49-1FD9938366C4}"/>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1A6A5F-E743-4831-A874-175F5D9AF02B}"/>
              </a:ext>
            </a:extLst>
          </p:cNvPr>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4F32-A7D1-4ED0-8112-37F936BFBA51}"/>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8" name="Footer Placeholder 7">
            <a:extLst>
              <a:ext uri="{FF2B5EF4-FFF2-40B4-BE49-F238E27FC236}">
                <a16:creationId xmlns:a16="http://schemas.microsoft.com/office/drawing/2014/main" id="{22FCEF29-C425-43D4-9D49-1DC726C68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DFCC1-1971-422D-9F93-42D7F985A825}"/>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132568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AD74-72A9-4ACE-AB81-4E1D7F27B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32B86-0E3B-4BEE-9812-3A5F912B04A3}"/>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4" name="Footer Placeholder 3">
            <a:extLst>
              <a:ext uri="{FF2B5EF4-FFF2-40B4-BE49-F238E27FC236}">
                <a16:creationId xmlns:a16="http://schemas.microsoft.com/office/drawing/2014/main" id="{482DF725-5613-409E-B541-80B91654B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6AC267-3620-467D-B893-E0309B3DF672}"/>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55329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DE81C-A84D-45CB-88EC-E548E72E053F}"/>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3" name="Footer Placeholder 2">
            <a:extLst>
              <a:ext uri="{FF2B5EF4-FFF2-40B4-BE49-F238E27FC236}">
                <a16:creationId xmlns:a16="http://schemas.microsoft.com/office/drawing/2014/main" id="{E7EE0CB9-E1CB-4A0F-96F7-CBE20D759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D8A82C-42C1-4137-90DD-EFCE89DD577F}"/>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104978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CF54-7C1D-48B9-8FD0-021D085ECA4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A9F0C-C37B-4C75-9DEE-2C7236254694}"/>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E03-495A-4E33-BD30-009C90EB393A}"/>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85882-8E8E-484B-B59D-1A3369DF74AA}"/>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6" name="Footer Placeholder 5">
            <a:extLst>
              <a:ext uri="{FF2B5EF4-FFF2-40B4-BE49-F238E27FC236}">
                <a16:creationId xmlns:a16="http://schemas.microsoft.com/office/drawing/2014/main" id="{3254D884-0248-4CCF-9D79-5E44DFEA0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FDB79-176A-4D2E-AFB0-E567EC68ACCA}"/>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4213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B023-BC34-445B-8492-EC37D67E3EB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C28CC-AFC3-4F08-ADD8-4D44DBA806CF}"/>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22C1B-66F6-48A5-8A32-0713E33E939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E2E37B-5B36-46D8-8FD9-22CB65643128}"/>
              </a:ext>
            </a:extLst>
          </p:cNvPr>
          <p:cNvSpPr>
            <a:spLocks noGrp="1"/>
          </p:cNvSpPr>
          <p:nvPr>
            <p:ph type="dt" sz="half" idx="10"/>
          </p:nvPr>
        </p:nvSpPr>
        <p:spPr/>
        <p:txBody>
          <a:bodyPr/>
          <a:lstStyle/>
          <a:p>
            <a:fld id="{91C56B3F-E42A-4437-8951-9A57E8975B0E}" type="datetimeFigureOut">
              <a:rPr lang="en-US" smtClean="0"/>
              <a:t>1/27/2022</a:t>
            </a:fld>
            <a:endParaRPr lang="en-US"/>
          </a:p>
        </p:txBody>
      </p:sp>
      <p:sp>
        <p:nvSpPr>
          <p:cNvPr id="6" name="Footer Placeholder 5">
            <a:extLst>
              <a:ext uri="{FF2B5EF4-FFF2-40B4-BE49-F238E27FC236}">
                <a16:creationId xmlns:a16="http://schemas.microsoft.com/office/drawing/2014/main" id="{AA1B5B70-66D5-4DF5-B260-E23356DF6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A4E44-A8BA-4460-992C-7CC4ABF7D2D1}"/>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5484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EEBFD-1C1F-4E30-A1F5-39008146B28E}"/>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45AC49-2063-454F-A0F2-F98C6506BB44}"/>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24032E-5F0E-4870-9B6C-15C7DA7B229F}"/>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91C56B3F-E42A-4437-8951-9A57E8975B0E}" type="datetimeFigureOut">
              <a:rPr lang="en-US" smtClean="0"/>
              <a:pPr/>
              <a:t>1/27/2022</a:t>
            </a:fld>
            <a:endParaRPr lang="en-US" dirty="0"/>
          </a:p>
        </p:txBody>
      </p:sp>
      <p:sp>
        <p:nvSpPr>
          <p:cNvPr id="5" name="Footer Placeholder 4">
            <a:extLst>
              <a:ext uri="{FF2B5EF4-FFF2-40B4-BE49-F238E27FC236}">
                <a16:creationId xmlns:a16="http://schemas.microsoft.com/office/drawing/2014/main" id="{AC86C817-3565-4B88-8CAE-E77FAAD5E0EA}"/>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13498C8-2BEB-4339-845F-7592B81DC57C}"/>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E1B54F1F-D172-4386-A43E-694DE933A6B8}" type="slidenum">
              <a:rPr lang="en-US" smtClean="0"/>
              <a:pPr/>
              <a:t>‹#›</a:t>
            </a:fld>
            <a:endParaRPr lang="en-US" dirty="0"/>
          </a:p>
        </p:txBody>
      </p:sp>
    </p:spTree>
    <p:extLst>
      <p:ext uri="{BB962C8B-B14F-4D97-AF65-F5344CB8AC3E}">
        <p14:creationId xmlns:p14="http://schemas.microsoft.com/office/powerpoint/2010/main" val="2743075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Line 1"/>
          <p:cNvSpPr>
            <a:spLocks noChangeShapeType="1"/>
          </p:cNvSpPr>
          <p:nvPr/>
        </p:nvSpPr>
        <p:spPr bwMode="gray">
          <a:xfrm>
            <a:off x="273050" y="531813"/>
            <a:ext cx="9359900" cy="0"/>
          </a:xfrm>
          <a:prstGeom prst="line">
            <a:avLst/>
          </a:prstGeom>
          <a:noFill/>
          <a:ln w="3175">
            <a:solidFill>
              <a:schemeClr val="tx2"/>
            </a:solidFill>
            <a:round/>
            <a:headEnd/>
            <a:tailEnd/>
          </a:ln>
          <a:effectLst/>
        </p:spPr>
        <p:txBody>
          <a:bodyPr vert="horz" wrap="square" lIns="54000" tIns="54000" rIns="54000" bIns="54000" numCol="1" anchor="t" anchorCtr="1" compatLnSpc="1">
            <a:prstTxWarp prst="textNoShape">
              <a:avLst/>
            </a:prstTxWarp>
            <a:spAutoFit/>
          </a:bodyPr>
          <a:lstStyle/>
          <a:p>
            <a:endParaRPr lang="en-GB" sz="2400" dirty="0">
              <a:latin typeface="Arial" panose="020B0604020202020204" pitchFamily="34" charset="0"/>
            </a:endParaRPr>
          </a:p>
        </p:txBody>
      </p:sp>
      <p:sp>
        <p:nvSpPr>
          <p:cNvPr id="5" name="Text Placeholder 4"/>
          <p:cNvSpPr>
            <a:spLocks noGrp="1"/>
          </p:cNvSpPr>
          <p:nvPr>
            <p:ph type="body" idx="1"/>
          </p:nvPr>
        </p:nvSpPr>
        <p:spPr>
          <a:xfrm>
            <a:off x="273050" y="1412875"/>
            <a:ext cx="9359900" cy="103618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6" hidden="1"/>
          <p:cNvSpPr txBox="1">
            <a:spLocks noChangeArrowheads="1"/>
          </p:cNvSpPr>
          <p:nvPr userDrawn="1">
            <p:custDataLst>
              <p:tags r:id="rId23"/>
            </p:custDataLst>
          </p:nvPr>
        </p:nvSpPr>
        <p:spPr bwMode="gray">
          <a:xfrm>
            <a:off x="8312400" y="0"/>
            <a:ext cx="1250393" cy="601497"/>
          </a:xfrm>
          <a:prstGeom prst="rect">
            <a:avLst/>
          </a:prstGeom>
          <a:noFill/>
          <a:ln w="3175" algn="ctr">
            <a:noFill/>
            <a:miter lim="800000"/>
            <a:headEnd/>
            <a:tailEnd/>
          </a:ln>
          <a:effectLst/>
        </p:spPr>
        <p:txBody>
          <a:bodyPr vert="horz" wrap="none" lIns="54000" tIns="54000" rIns="54000" bIns="54000" numCol="1" anchor="t" anchorCtr="1"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808080"/>
                </a:solidFill>
                <a:effectLst/>
                <a:latin typeface="Arial Narrow" pitchFamily="34" charset="0"/>
              </a:rPr>
              <a:t>DRAFT</a:t>
            </a:r>
            <a:endParaRPr kumimoji="0" lang="en-US" sz="1800" b="1" i="0" u="none" strike="noStrike" cap="none" normalizeH="0" baseline="0" dirty="0">
              <a:ln>
                <a:noFill/>
              </a:ln>
              <a:solidFill>
                <a:schemeClr val="tx1"/>
              </a:solidFill>
              <a:effectLst/>
              <a:latin typeface="Arial" pitchFamily="34" charset="0"/>
            </a:endParaRPr>
          </a:p>
        </p:txBody>
      </p:sp>
      <p:sp>
        <p:nvSpPr>
          <p:cNvPr id="4" name="Title Placeholder 3">
            <a:extLst>
              <a:ext uri="{FF2B5EF4-FFF2-40B4-BE49-F238E27FC236}">
                <a16:creationId xmlns:a16="http://schemas.microsoft.com/office/drawing/2014/main" id="{30EDE70C-E3A5-224E-A654-C726807FF5D5}"/>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GB"/>
              <a:t>Click to edit Master title style</a:t>
            </a:r>
            <a:endParaRPr lang="en-SI"/>
          </a:p>
        </p:txBody>
      </p:sp>
      <p:sp>
        <p:nvSpPr>
          <p:cNvPr id="6" name="Footer Placeholder 5">
            <a:extLst>
              <a:ext uri="{FF2B5EF4-FFF2-40B4-BE49-F238E27FC236}">
                <a16:creationId xmlns:a16="http://schemas.microsoft.com/office/drawing/2014/main" id="{2B103358-87D6-D24C-9E82-C513803C484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SI" dirty="0"/>
          </a:p>
        </p:txBody>
      </p:sp>
    </p:spTree>
    <p:extLst>
      <p:ext uri="{BB962C8B-B14F-4D97-AF65-F5344CB8AC3E}">
        <p14:creationId xmlns:p14="http://schemas.microsoft.com/office/powerpoint/2010/main" val="37510496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773" r:id="rId21"/>
  </p:sldLayoutIdLst>
  <p:txStyles>
    <p:titleStyle>
      <a:lvl1pPr algn="l" defTabSz="914400" rtl="0" eaLnBrk="1" latinLnBrk="0" hangingPunct="1">
        <a:lnSpc>
          <a:spcPct val="90000"/>
        </a:lnSpc>
        <a:spcBef>
          <a:spcPct val="0"/>
        </a:spcBef>
        <a:buNone/>
        <a:defRPr lang="en-GB" sz="2400" kern="1200" dirty="0">
          <a:solidFill>
            <a:schemeClr val="tx2"/>
          </a:solidFill>
          <a:latin typeface="Arial" panose="020B0604020202020204" pitchFamily="34" charset="0"/>
          <a:ea typeface="+mj-ea"/>
          <a:cs typeface="+mj-cs"/>
        </a:defRPr>
      </a:lvl1pPr>
    </p:titleStyle>
    <p:body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6777590" cy="886397"/>
          </a:xfrm>
        </p:spPr>
        <p:txBody>
          <a:bodyPr/>
          <a:lstStyle/>
          <a:p>
            <a:r>
              <a:rPr lang="sl-SI" sz="3200" b="1" dirty="0"/>
              <a:t>Dileme glede novega fiskalnega pravila</a:t>
            </a:r>
          </a:p>
        </p:txBody>
      </p:sp>
      <p:sp>
        <p:nvSpPr>
          <p:cNvPr id="3" name="Subtitle 2"/>
          <p:cNvSpPr>
            <a:spLocks noGrp="1"/>
          </p:cNvSpPr>
          <p:nvPr>
            <p:ph type="subTitle" idx="1"/>
          </p:nvPr>
        </p:nvSpPr>
        <p:spPr>
          <a:xfrm>
            <a:off x="762000" y="3962400"/>
            <a:ext cx="5008139" cy="1959511"/>
          </a:xfrm>
        </p:spPr>
        <p:txBody>
          <a:bodyPr/>
          <a:lstStyle/>
          <a:p>
            <a:r>
              <a:rPr lang="sl-SI" sz="2800" b="1" dirty="0">
                <a:solidFill>
                  <a:schemeClr val="tx2"/>
                </a:solidFill>
              </a:rPr>
              <a:t>Posvet Fiskalnega sveta</a:t>
            </a:r>
          </a:p>
          <a:p>
            <a:r>
              <a:rPr lang="sl-SI" sz="2000" b="1" dirty="0">
                <a:solidFill>
                  <a:schemeClr val="tx2"/>
                </a:solidFill>
              </a:rPr>
              <a:t>Brdo, 25.1.2022</a:t>
            </a:r>
          </a:p>
          <a:p>
            <a:endParaRPr lang="sl-SI" sz="2000" b="1" dirty="0">
              <a:solidFill>
                <a:schemeClr val="accent4"/>
              </a:solidFill>
            </a:endParaRPr>
          </a:p>
          <a:p>
            <a:r>
              <a:rPr lang="sl-SI" sz="2000" b="1" dirty="0">
                <a:solidFill>
                  <a:schemeClr val="accent4"/>
                </a:solidFill>
              </a:rPr>
              <a:t>Jože P. Damijan</a:t>
            </a:r>
            <a:endParaRPr lang="en-US" sz="2000" b="1" dirty="0"/>
          </a:p>
          <a:p>
            <a:pPr lvl="1">
              <a:spcBef>
                <a:spcPts val="400"/>
              </a:spcBef>
            </a:pPr>
            <a:r>
              <a:rPr lang="sl-SI" sz="1800" b="0" dirty="0">
                <a:solidFill>
                  <a:schemeClr val="tx2"/>
                </a:solidFill>
                <a:cs typeface="Arial" panose="020B0604020202020204" pitchFamily="34" charset="0"/>
              </a:rPr>
              <a:t>Ekonomska fakulteta, Ljubljana</a:t>
            </a:r>
            <a:br>
              <a:rPr lang="sl-SI" sz="2000" b="0" dirty="0">
                <a:solidFill>
                  <a:schemeClr val="tx2"/>
                </a:solidFill>
                <a:cs typeface="Arial" panose="020B0604020202020204" pitchFamily="34" charset="0"/>
              </a:rPr>
            </a:br>
            <a:endParaRPr lang="sl-SI" sz="1800" b="0" dirty="0">
              <a:solidFill>
                <a:schemeClr val="tx2"/>
              </a:solidFill>
              <a:cs typeface="Arial" panose="020B0604020202020204" pitchFamily="34" charset="0"/>
            </a:endParaRPr>
          </a:p>
        </p:txBody>
      </p:sp>
    </p:spTree>
    <p:extLst>
      <p:ext uri="{BB962C8B-B14F-4D97-AF65-F5344CB8AC3E}">
        <p14:creationId xmlns:p14="http://schemas.microsoft.com/office/powerpoint/2010/main" val="9991595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85800"/>
            <a:ext cx="9361487" cy="366713"/>
          </a:xfrm>
        </p:spPr>
        <p:txBody>
          <a:bodyPr>
            <a:normAutofit fontScale="90000"/>
          </a:bodyPr>
          <a:lstStyle/>
          <a:p>
            <a:r>
              <a:rPr lang="en-GB" dirty="0" err="1"/>
              <a:t>Kakšno</a:t>
            </a:r>
            <a:r>
              <a:rPr lang="en-GB" dirty="0"/>
              <a:t> </a:t>
            </a:r>
            <a:r>
              <a:rPr lang="en-GB" dirty="0" err="1"/>
              <a:t>naj</a:t>
            </a:r>
            <a:r>
              <a:rPr lang="en-GB" dirty="0"/>
              <a:t> </a:t>
            </a:r>
            <a:r>
              <a:rPr lang="en-GB" dirty="0" err="1"/>
              <a:t>bo</a:t>
            </a:r>
            <a:r>
              <a:rPr lang="en-GB" dirty="0"/>
              <a:t> novo </a:t>
            </a:r>
            <a:r>
              <a:rPr lang="en-GB" dirty="0" err="1"/>
              <a:t>evropsko</a:t>
            </a:r>
            <a:r>
              <a:rPr lang="en-GB" dirty="0"/>
              <a:t> </a:t>
            </a:r>
            <a:r>
              <a:rPr lang="en-GB" dirty="0" err="1"/>
              <a:t>fiskalno</a:t>
            </a:r>
            <a:r>
              <a:rPr lang="en-GB" dirty="0"/>
              <a:t> </a:t>
            </a:r>
            <a:r>
              <a:rPr lang="en-GB" dirty="0" err="1"/>
              <a:t>pravilo</a:t>
            </a:r>
            <a:r>
              <a:rPr lang="en-GB" dirty="0"/>
              <a:t>?</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 Trije cilji:</a:t>
            </a:r>
          </a:p>
          <a:p>
            <a:pPr marL="403225" lvl="4" indent="-177800" defTabSz="844083">
              <a:lnSpc>
                <a:spcPct val="50000"/>
              </a:lnSpc>
              <a:spcBef>
                <a:spcPts val="369"/>
              </a:spcBef>
              <a:buClr>
                <a:srgbClr val="7F7F7F"/>
              </a:buClr>
            </a:pPr>
            <a:endParaRPr lang="en-US" sz="1800" dirty="0">
              <a:solidFill>
                <a:schemeClr val="tx2">
                  <a:lumMod val="75000"/>
                </a:schemeClr>
              </a:solidFill>
            </a:endParaRPr>
          </a:p>
          <a:p>
            <a:pPr marL="223838" lvl="3" indent="-177800" defTabSz="844083">
              <a:spcBef>
                <a:spcPts val="369"/>
              </a:spcBef>
              <a:buClr>
                <a:srgbClr val="7F7F7F"/>
              </a:buClr>
            </a:pPr>
            <a:r>
              <a:rPr lang="en-US" sz="1800" b="1" dirty="0" err="1">
                <a:solidFill>
                  <a:schemeClr val="tx2">
                    <a:lumMod val="75000"/>
                  </a:schemeClr>
                </a:solidFill>
              </a:rPr>
              <a:t>Poenostavitev</a:t>
            </a:r>
            <a:r>
              <a:rPr lang="en-US" sz="1800" b="1" dirty="0">
                <a:solidFill>
                  <a:schemeClr val="tx2">
                    <a:lumMod val="75000"/>
                  </a:schemeClr>
                </a:solidFill>
              </a:rPr>
              <a:t> </a:t>
            </a:r>
            <a:r>
              <a:rPr lang="en-US" sz="1800" b="1" dirty="0" err="1">
                <a:solidFill>
                  <a:schemeClr val="tx2">
                    <a:lumMod val="75000"/>
                  </a:schemeClr>
                </a:solidFill>
              </a:rPr>
              <a:t>pravila</a:t>
            </a:r>
            <a:endParaRPr lang="en-US" sz="1800" b="1"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Sedanji</a:t>
            </a:r>
            <a:r>
              <a:rPr lang="en-US" sz="1600" dirty="0">
                <a:solidFill>
                  <a:schemeClr val="tx2">
                    <a:lumMod val="75000"/>
                  </a:schemeClr>
                </a:solidFill>
              </a:rPr>
              <a:t> </a:t>
            </a:r>
            <a:r>
              <a:rPr lang="en-US" sz="1600" dirty="0" err="1">
                <a:solidFill>
                  <a:schemeClr val="tx2">
                    <a:lumMod val="75000"/>
                  </a:schemeClr>
                </a:solidFill>
              </a:rPr>
              <a:t>sistem</a:t>
            </a:r>
            <a:r>
              <a:rPr lang="en-US" sz="1600" dirty="0">
                <a:solidFill>
                  <a:schemeClr val="tx2">
                    <a:lumMod val="75000"/>
                  </a:schemeClr>
                </a:solidFill>
              </a:rPr>
              <a:t> je </a:t>
            </a:r>
            <a:r>
              <a:rPr lang="en-US" sz="1600" dirty="0" err="1">
                <a:solidFill>
                  <a:schemeClr val="tx2">
                    <a:lumMod val="75000"/>
                  </a:schemeClr>
                </a:solidFill>
              </a:rPr>
              <a:t>okoren</a:t>
            </a:r>
            <a:r>
              <a:rPr lang="en-US" sz="1600" dirty="0">
                <a:solidFill>
                  <a:schemeClr val="tx2">
                    <a:lumMod val="75000"/>
                  </a:schemeClr>
                </a:solidFill>
              </a:rPr>
              <a:t> in </a:t>
            </a:r>
            <a:r>
              <a:rPr lang="en-US" sz="1600" dirty="0" err="1">
                <a:solidFill>
                  <a:schemeClr val="tx2">
                    <a:lumMod val="75000"/>
                  </a:schemeClr>
                </a:solidFill>
              </a:rPr>
              <a:t>nepregleden</a:t>
            </a:r>
            <a:endParaRPr lang="en-US" sz="1600"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Pri</a:t>
            </a:r>
            <a:r>
              <a:rPr lang="en-US" sz="1600" dirty="0">
                <a:solidFill>
                  <a:schemeClr val="tx2">
                    <a:lumMod val="75000"/>
                  </a:schemeClr>
                </a:solidFill>
              </a:rPr>
              <a:t> </a:t>
            </a:r>
            <a:r>
              <a:rPr lang="en-US" sz="1600" dirty="0" err="1">
                <a:solidFill>
                  <a:schemeClr val="tx2">
                    <a:lumMod val="75000"/>
                  </a:schemeClr>
                </a:solidFill>
              </a:rPr>
              <a:t>nesoglasjih</a:t>
            </a:r>
            <a:r>
              <a:rPr lang="en-US" sz="1600" dirty="0">
                <a:solidFill>
                  <a:schemeClr val="tx2">
                    <a:lumMod val="75000"/>
                  </a:schemeClr>
                </a:solidFill>
              </a:rPr>
              <a:t> se </a:t>
            </a:r>
            <a:r>
              <a:rPr lang="en-US" sz="1600" dirty="0" err="1">
                <a:solidFill>
                  <a:schemeClr val="tx2">
                    <a:lumMod val="75000"/>
                  </a:schemeClr>
                </a:solidFill>
              </a:rPr>
              <a:t>pogajanja</a:t>
            </a:r>
            <a:r>
              <a:rPr lang="en-US" sz="1600" dirty="0">
                <a:solidFill>
                  <a:schemeClr val="tx2">
                    <a:lumMod val="75000"/>
                  </a:schemeClr>
                </a:solidFill>
              </a:rPr>
              <a:t> </a:t>
            </a:r>
            <a:r>
              <a:rPr lang="en-US" sz="1600" dirty="0" err="1">
                <a:solidFill>
                  <a:schemeClr val="tx2">
                    <a:lumMod val="75000"/>
                  </a:schemeClr>
                </a:solidFill>
              </a:rPr>
              <a:t>premalo</a:t>
            </a:r>
            <a:r>
              <a:rPr lang="en-US" sz="1600" dirty="0">
                <a:solidFill>
                  <a:schemeClr val="tx2">
                    <a:lumMod val="75000"/>
                  </a:schemeClr>
                </a:solidFill>
              </a:rPr>
              <a:t> </a:t>
            </a:r>
            <a:r>
              <a:rPr lang="en-US" sz="1600" dirty="0" err="1">
                <a:solidFill>
                  <a:schemeClr val="tx2">
                    <a:lumMod val="75000"/>
                  </a:schemeClr>
                </a:solidFill>
              </a:rPr>
              <a:t>osredotočajo</a:t>
            </a:r>
            <a:r>
              <a:rPr lang="en-US" sz="1600" dirty="0">
                <a:solidFill>
                  <a:schemeClr val="tx2">
                    <a:lumMod val="75000"/>
                  </a:schemeClr>
                </a:solidFill>
              </a:rPr>
              <a:t> </a:t>
            </a:r>
            <a:r>
              <a:rPr lang="en-US" sz="1600" dirty="0" err="1">
                <a:solidFill>
                  <a:schemeClr val="tx2">
                    <a:lumMod val="75000"/>
                  </a:schemeClr>
                </a:solidFill>
              </a:rPr>
              <a:t>na</a:t>
            </a:r>
            <a:r>
              <a:rPr lang="en-US" sz="1600" dirty="0">
                <a:solidFill>
                  <a:schemeClr val="tx2">
                    <a:lumMod val="75000"/>
                  </a:schemeClr>
                </a:solidFill>
              </a:rPr>
              <a:t> </a:t>
            </a:r>
            <a:r>
              <a:rPr lang="en-US" sz="1600" dirty="0" err="1">
                <a:solidFill>
                  <a:schemeClr val="tx2">
                    <a:lumMod val="75000"/>
                  </a:schemeClr>
                </a:solidFill>
              </a:rPr>
              <a:t>vsebinske</a:t>
            </a:r>
            <a:r>
              <a:rPr lang="en-US" sz="1600" dirty="0">
                <a:solidFill>
                  <a:schemeClr val="tx2">
                    <a:lumMod val="75000"/>
                  </a:schemeClr>
                </a:solidFill>
              </a:rPr>
              <a:t> </a:t>
            </a:r>
            <a:r>
              <a:rPr lang="en-US" sz="1600" dirty="0" err="1">
                <a:solidFill>
                  <a:schemeClr val="tx2">
                    <a:lumMod val="75000"/>
                  </a:schemeClr>
                </a:solidFill>
              </a:rPr>
              <a:t>kompromise</a:t>
            </a:r>
            <a:r>
              <a:rPr lang="en-US" sz="1600" dirty="0">
                <a:solidFill>
                  <a:schemeClr val="tx2">
                    <a:lumMod val="75000"/>
                  </a:schemeClr>
                </a:solidFill>
              </a:rPr>
              <a:t> </a:t>
            </a:r>
            <a:r>
              <a:rPr lang="en-US" sz="1600" dirty="0" err="1">
                <a:solidFill>
                  <a:schemeClr val="tx2">
                    <a:lumMod val="75000"/>
                  </a:schemeClr>
                </a:solidFill>
              </a:rPr>
              <a:t>ekonomske</a:t>
            </a:r>
            <a:r>
              <a:rPr lang="en-US" sz="1600" dirty="0">
                <a:solidFill>
                  <a:schemeClr val="tx2">
                    <a:lumMod val="75000"/>
                  </a:schemeClr>
                </a:solidFill>
              </a:rPr>
              <a:t> </a:t>
            </a:r>
            <a:r>
              <a:rPr lang="en-US" sz="1600" dirty="0" err="1">
                <a:solidFill>
                  <a:schemeClr val="tx2">
                    <a:lumMod val="75000"/>
                  </a:schemeClr>
                </a:solidFill>
              </a:rPr>
              <a:t>politike</a:t>
            </a:r>
            <a:r>
              <a:rPr lang="en-US" sz="1600" dirty="0">
                <a:solidFill>
                  <a:schemeClr val="tx2">
                    <a:lumMod val="75000"/>
                  </a:schemeClr>
                </a:solidFill>
              </a:rPr>
              <a:t> in </a:t>
            </a:r>
            <a:r>
              <a:rPr lang="en-US" sz="1600" dirty="0" err="1">
                <a:solidFill>
                  <a:schemeClr val="tx2">
                    <a:lumMod val="75000"/>
                  </a:schemeClr>
                </a:solidFill>
              </a:rPr>
              <a:t>preveč</a:t>
            </a:r>
            <a:r>
              <a:rPr lang="en-US" sz="1600" dirty="0">
                <a:solidFill>
                  <a:schemeClr val="tx2">
                    <a:lumMod val="75000"/>
                  </a:schemeClr>
                </a:solidFill>
              </a:rPr>
              <a:t> </a:t>
            </a:r>
            <a:r>
              <a:rPr lang="en-US" sz="1600" dirty="0" err="1">
                <a:solidFill>
                  <a:schemeClr val="tx2">
                    <a:lumMod val="75000"/>
                  </a:schemeClr>
                </a:solidFill>
              </a:rPr>
              <a:t>na</a:t>
            </a:r>
            <a:r>
              <a:rPr lang="en-US" sz="1600" dirty="0">
                <a:solidFill>
                  <a:schemeClr val="tx2">
                    <a:lumMod val="75000"/>
                  </a:schemeClr>
                </a:solidFill>
              </a:rPr>
              <a:t> </a:t>
            </a:r>
            <a:r>
              <a:rPr lang="en-US" sz="1600" dirty="0" err="1">
                <a:solidFill>
                  <a:schemeClr val="tx2">
                    <a:lumMod val="75000"/>
                  </a:schemeClr>
                </a:solidFill>
              </a:rPr>
              <a:t>formalne</a:t>
            </a:r>
            <a:r>
              <a:rPr lang="en-US" sz="1600" dirty="0">
                <a:solidFill>
                  <a:schemeClr val="tx2">
                    <a:lumMod val="75000"/>
                  </a:schemeClr>
                </a:solidFill>
              </a:rPr>
              <a:t> </a:t>
            </a:r>
            <a:r>
              <a:rPr lang="en-US" sz="1600" dirty="0" err="1">
                <a:solidFill>
                  <a:schemeClr val="tx2">
                    <a:lumMod val="75000"/>
                  </a:schemeClr>
                </a:solidFill>
              </a:rPr>
              <a:t>pojme</a:t>
            </a:r>
            <a:r>
              <a:rPr lang="en-US" sz="1600" dirty="0">
                <a:solidFill>
                  <a:schemeClr val="tx2">
                    <a:lumMod val="75000"/>
                  </a:schemeClr>
                </a:solidFill>
              </a:rPr>
              <a:t> </a:t>
            </a:r>
            <a:r>
              <a:rPr lang="en-US" sz="1600" dirty="0" err="1">
                <a:solidFill>
                  <a:schemeClr val="tx2">
                    <a:lumMod val="75000"/>
                  </a:schemeClr>
                </a:solidFill>
              </a:rPr>
              <a:t>skladnosti</a:t>
            </a:r>
            <a:endParaRPr lang="en-US" sz="1600"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Nezanesljive</a:t>
            </a:r>
            <a:r>
              <a:rPr lang="en-US" sz="1600" dirty="0">
                <a:solidFill>
                  <a:schemeClr val="tx2">
                    <a:lumMod val="75000"/>
                  </a:schemeClr>
                </a:solidFill>
              </a:rPr>
              <a:t> </a:t>
            </a:r>
            <a:r>
              <a:rPr lang="en-US" sz="1600" dirty="0" err="1">
                <a:solidFill>
                  <a:schemeClr val="tx2">
                    <a:lumMod val="75000"/>
                  </a:schemeClr>
                </a:solidFill>
              </a:rPr>
              <a:t>ocene</a:t>
            </a:r>
            <a:r>
              <a:rPr lang="en-US" sz="1600" dirty="0">
                <a:solidFill>
                  <a:schemeClr val="tx2">
                    <a:lumMod val="75000"/>
                  </a:schemeClr>
                </a:solidFill>
              </a:rPr>
              <a:t> </a:t>
            </a:r>
            <a:r>
              <a:rPr lang="en-US" sz="1600" dirty="0" err="1">
                <a:solidFill>
                  <a:schemeClr val="tx2">
                    <a:lumMod val="75000"/>
                  </a:schemeClr>
                </a:solidFill>
              </a:rPr>
              <a:t>proizvodne</a:t>
            </a:r>
            <a:r>
              <a:rPr lang="en-US" sz="1600" dirty="0">
                <a:solidFill>
                  <a:schemeClr val="tx2">
                    <a:lumMod val="75000"/>
                  </a:schemeClr>
                </a:solidFill>
              </a:rPr>
              <a:t> </a:t>
            </a:r>
            <a:r>
              <a:rPr lang="en-US" sz="1600" dirty="0" err="1">
                <a:solidFill>
                  <a:schemeClr val="tx2">
                    <a:lumMod val="75000"/>
                  </a:schemeClr>
                </a:solidFill>
              </a:rPr>
              <a:t>vrzeli</a:t>
            </a:r>
            <a:r>
              <a:rPr lang="en-US" sz="1600" dirty="0">
                <a:solidFill>
                  <a:schemeClr val="tx2">
                    <a:lumMod val="75000"/>
                  </a:schemeClr>
                </a:solidFill>
              </a:rPr>
              <a:t>, </a:t>
            </a:r>
            <a:r>
              <a:rPr lang="en-US" sz="1600" dirty="0" err="1">
                <a:solidFill>
                  <a:schemeClr val="tx2">
                    <a:lumMod val="75000"/>
                  </a:schemeClr>
                </a:solidFill>
              </a:rPr>
              <a:t>ki</a:t>
            </a:r>
            <a:r>
              <a:rPr lang="en-US" sz="1600" dirty="0">
                <a:solidFill>
                  <a:schemeClr val="tx2">
                    <a:lumMod val="75000"/>
                  </a:schemeClr>
                </a:solidFill>
              </a:rPr>
              <a:t> so </a:t>
            </a:r>
            <a:r>
              <a:rPr lang="en-US" sz="1600" dirty="0" err="1">
                <a:solidFill>
                  <a:schemeClr val="tx2">
                    <a:lumMod val="75000"/>
                  </a:schemeClr>
                </a:solidFill>
              </a:rPr>
              <a:t>postale</a:t>
            </a:r>
            <a:r>
              <a:rPr lang="en-US" sz="1600" dirty="0">
                <a:solidFill>
                  <a:schemeClr val="tx2">
                    <a:lumMod val="75000"/>
                  </a:schemeClr>
                </a:solidFill>
              </a:rPr>
              <a:t> </a:t>
            </a:r>
            <a:r>
              <a:rPr lang="en-US" sz="1600" dirty="0" err="1">
                <a:solidFill>
                  <a:schemeClr val="tx2">
                    <a:lumMod val="75000"/>
                  </a:schemeClr>
                </a:solidFill>
              </a:rPr>
              <a:t>točka</a:t>
            </a:r>
            <a:r>
              <a:rPr lang="en-US" sz="1600" dirty="0">
                <a:solidFill>
                  <a:schemeClr val="tx2">
                    <a:lumMod val="75000"/>
                  </a:schemeClr>
                </a:solidFill>
              </a:rPr>
              <a:t> </a:t>
            </a:r>
            <a:r>
              <a:rPr lang="en-US" sz="1600" dirty="0" err="1">
                <a:solidFill>
                  <a:schemeClr val="tx2">
                    <a:lumMod val="75000"/>
                  </a:schemeClr>
                </a:solidFill>
              </a:rPr>
              <a:t>spora</a:t>
            </a:r>
            <a:r>
              <a:rPr lang="en-US" sz="1600" dirty="0">
                <a:solidFill>
                  <a:schemeClr val="tx2">
                    <a:lumMod val="75000"/>
                  </a:schemeClr>
                </a:solidFill>
              </a:rPr>
              <a:t> </a:t>
            </a:r>
            <a:r>
              <a:rPr lang="en-US" sz="1600" dirty="0" err="1">
                <a:solidFill>
                  <a:schemeClr val="tx2">
                    <a:lumMod val="75000"/>
                  </a:schemeClr>
                </a:solidFill>
              </a:rPr>
              <a:t>pri</a:t>
            </a:r>
            <a:r>
              <a:rPr lang="en-US" sz="1600" dirty="0">
                <a:solidFill>
                  <a:schemeClr val="tx2">
                    <a:lumMod val="75000"/>
                  </a:schemeClr>
                </a:solidFill>
              </a:rPr>
              <a:t> </a:t>
            </a:r>
            <a:r>
              <a:rPr lang="en-US" sz="1600" dirty="0" err="1">
                <a:solidFill>
                  <a:schemeClr val="tx2">
                    <a:lumMod val="75000"/>
                  </a:schemeClr>
                </a:solidFill>
              </a:rPr>
              <a:t>ocenjevanju</a:t>
            </a:r>
            <a:r>
              <a:rPr lang="en-US" sz="1600" dirty="0">
                <a:solidFill>
                  <a:schemeClr val="tx2">
                    <a:lumMod val="75000"/>
                  </a:schemeClr>
                </a:solidFill>
              </a:rPr>
              <a:t> </a:t>
            </a:r>
            <a:r>
              <a:rPr lang="en-US" sz="1600" dirty="0" err="1">
                <a:solidFill>
                  <a:schemeClr val="tx2">
                    <a:lumMod val="75000"/>
                  </a:schemeClr>
                </a:solidFill>
              </a:rPr>
              <a:t>zakonodaje</a:t>
            </a:r>
            <a:r>
              <a:rPr lang="en-US" sz="1600" dirty="0">
                <a:solidFill>
                  <a:schemeClr val="tx2">
                    <a:lumMod val="75000"/>
                  </a:schemeClr>
                </a:solidFill>
              </a:rPr>
              <a:t> o </a:t>
            </a:r>
            <a:r>
              <a:rPr lang="en-US" sz="1600" dirty="0" err="1">
                <a:solidFill>
                  <a:schemeClr val="tx2">
                    <a:lumMod val="75000"/>
                  </a:schemeClr>
                </a:solidFill>
              </a:rPr>
              <a:t>nacionalnem</a:t>
            </a:r>
            <a:r>
              <a:rPr lang="en-US" sz="1600" dirty="0">
                <a:solidFill>
                  <a:schemeClr val="tx2">
                    <a:lumMod val="75000"/>
                  </a:schemeClr>
                </a:solidFill>
              </a:rPr>
              <a:t> </a:t>
            </a:r>
            <a:r>
              <a:rPr lang="en-US" sz="1600" dirty="0" err="1">
                <a:solidFill>
                  <a:schemeClr val="tx2">
                    <a:lumMod val="75000"/>
                  </a:schemeClr>
                </a:solidFill>
              </a:rPr>
              <a:t>proračunu</a:t>
            </a:r>
            <a:endParaRPr lang="en-US" sz="1600" dirty="0">
              <a:solidFill>
                <a:schemeClr val="tx2">
                  <a:lumMod val="75000"/>
                </a:schemeClr>
              </a:solidFill>
            </a:endParaRPr>
          </a:p>
          <a:p>
            <a:pPr marL="403225" lvl="4" indent="-177800" defTabSz="844083">
              <a:lnSpc>
                <a:spcPct val="50000"/>
              </a:lnSpc>
              <a:spcBef>
                <a:spcPts val="369"/>
              </a:spcBef>
              <a:buClr>
                <a:srgbClr val="7F7F7F"/>
              </a:buClr>
            </a:pPr>
            <a:endParaRPr lang="en-US" sz="1800" dirty="0">
              <a:solidFill>
                <a:schemeClr val="tx2">
                  <a:lumMod val="75000"/>
                </a:schemeClr>
              </a:solidFill>
            </a:endParaRPr>
          </a:p>
          <a:p>
            <a:pPr marL="223838" lvl="3" indent="-177800" defTabSz="844083">
              <a:spcBef>
                <a:spcPts val="369"/>
              </a:spcBef>
              <a:buClr>
                <a:srgbClr val="7F7F7F"/>
              </a:buClr>
            </a:pPr>
            <a:r>
              <a:rPr lang="en-US" sz="1800" b="1" dirty="0" err="1">
                <a:solidFill>
                  <a:schemeClr val="tx2">
                    <a:lumMod val="75000"/>
                  </a:schemeClr>
                </a:solidFill>
              </a:rPr>
              <a:t>Realistično</a:t>
            </a:r>
            <a:r>
              <a:rPr lang="en-US" sz="1800" b="1" dirty="0">
                <a:solidFill>
                  <a:schemeClr val="tx2">
                    <a:lumMod val="75000"/>
                  </a:schemeClr>
                </a:solidFill>
              </a:rPr>
              <a:t> </a:t>
            </a:r>
            <a:r>
              <a:rPr lang="en-US" sz="1800" b="1" dirty="0" err="1">
                <a:solidFill>
                  <a:schemeClr val="tx2">
                    <a:lumMod val="75000"/>
                  </a:schemeClr>
                </a:solidFill>
              </a:rPr>
              <a:t>pravilo</a:t>
            </a:r>
            <a:r>
              <a:rPr lang="en-US" sz="1800" dirty="0">
                <a:solidFill>
                  <a:schemeClr val="tx2">
                    <a:lumMod val="75000"/>
                  </a:schemeClr>
                </a:solidFill>
              </a:rPr>
              <a:t> glede </a:t>
            </a:r>
            <a:r>
              <a:rPr lang="en-US" sz="1800" dirty="0" err="1">
                <a:solidFill>
                  <a:schemeClr val="tx2">
                    <a:lumMod val="75000"/>
                  </a:schemeClr>
                </a:solidFill>
              </a:rPr>
              <a:t>na</a:t>
            </a:r>
            <a:r>
              <a:rPr lang="en-US" sz="1800" dirty="0">
                <a:solidFill>
                  <a:schemeClr val="tx2">
                    <a:lumMod val="75000"/>
                  </a:schemeClr>
                </a:solidFill>
              </a:rPr>
              <a:t> </a:t>
            </a:r>
            <a:r>
              <a:rPr lang="en-US" sz="1800" dirty="0" err="1">
                <a:solidFill>
                  <a:schemeClr val="tx2">
                    <a:lumMod val="75000"/>
                  </a:schemeClr>
                </a:solidFill>
              </a:rPr>
              <a:t>cilje</a:t>
            </a:r>
            <a:endParaRPr lang="en-US" sz="1800"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cilj</a:t>
            </a:r>
            <a:r>
              <a:rPr lang="en-US" sz="1600" dirty="0">
                <a:solidFill>
                  <a:schemeClr val="tx2">
                    <a:lumMod val="75000"/>
                  </a:schemeClr>
                </a:solidFill>
              </a:rPr>
              <a:t> </a:t>
            </a:r>
            <a:r>
              <a:rPr lang="en-US" sz="1600" u="sng" dirty="0" err="1">
                <a:solidFill>
                  <a:schemeClr val="tx2">
                    <a:lumMod val="75000"/>
                  </a:schemeClr>
                </a:solidFill>
              </a:rPr>
              <a:t>postopno</a:t>
            </a:r>
            <a:r>
              <a:rPr lang="en-US" sz="1600" u="sng" dirty="0">
                <a:solidFill>
                  <a:schemeClr val="tx2">
                    <a:lumMod val="75000"/>
                  </a:schemeClr>
                </a:solidFill>
              </a:rPr>
              <a:t> </a:t>
            </a:r>
            <a:r>
              <a:rPr lang="en-US" sz="1600" u="sng" dirty="0" err="1">
                <a:solidFill>
                  <a:schemeClr val="tx2">
                    <a:lumMod val="75000"/>
                  </a:schemeClr>
                </a:solidFill>
              </a:rPr>
              <a:t>zmanjšanje</a:t>
            </a:r>
            <a:r>
              <a:rPr lang="en-US" sz="1600" u="sng" dirty="0">
                <a:solidFill>
                  <a:schemeClr val="tx2">
                    <a:lumMod val="75000"/>
                  </a:schemeClr>
                </a:solidFill>
              </a:rPr>
              <a:t> </a:t>
            </a:r>
            <a:r>
              <a:rPr lang="en-US" sz="1600" u="sng" dirty="0" err="1">
                <a:solidFill>
                  <a:schemeClr val="tx2">
                    <a:lumMod val="75000"/>
                  </a:schemeClr>
                </a:solidFill>
              </a:rPr>
              <a:t>dolga</a:t>
            </a:r>
            <a:r>
              <a:rPr lang="en-US" sz="1600" dirty="0">
                <a:solidFill>
                  <a:schemeClr val="tx2">
                    <a:lumMod val="75000"/>
                  </a:schemeClr>
                </a:solidFill>
              </a:rPr>
              <a:t> z </a:t>
            </a:r>
            <a:r>
              <a:rPr lang="en-US" sz="1600" dirty="0" err="1">
                <a:solidFill>
                  <a:schemeClr val="tx2">
                    <a:lumMod val="75000"/>
                  </a:schemeClr>
                </a:solidFill>
              </a:rPr>
              <a:t>namenom</a:t>
            </a:r>
            <a:r>
              <a:rPr lang="en-US" sz="1600" dirty="0">
                <a:solidFill>
                  <a:schemeClr val="tx2">
                    <a:lumMod val="75000"/>
                  </a:schemeClr>
                </a:solidFill>
              </a:rPr>
              <a:t> </a:t>
            </a:r>
            <a:r>
              <a:rPr lang="en-US" sz="1600" dirty="0" err="1">
                <a:solidFill>
                  <a:schemeClr val="tx2">
                    <a:lumMod val="75000"/>
                  </a:schemeClr>
                </a:solidFill>
              </a:rPr>
              <a:t>doseganja</a:t>
            </a:r>
            <a:r>
              <a:rPr lang="en-US" sz="1600" dirty="0">
                <a:solidFill>
                  <a:schemeClr val="tx2">
                    <a:lumMod val="75000"/>
                  </a:schemeClr>
                </a:solidFill>
              </a:rPr>
              <a:t> </a:t>
            </a:r>
            <a:r>
              <a:rPr lang="en-US" sz="1600" dirty="0" err="1">
                <a:solidFill>
                  <a:schemeClr val="tx2">
                    <a:lumMod val="75000"/>
                  </a:schemeClr>
                </a:solidFill>
              </a:rPr>
              <a:t>finančne</a:t>
            </a:r>
            <a:r>
              <a:rPr lang="en-US" sz="1600" dirty="0">
                <a:solidFill>
                  <a:schemeClr val="tx2">
                    <a:lumMod val="75000"/>
                  </a:schemeClr>
                </a:solidFill>
              </a:rPr>
              <a:t> </a:t>
            </a:r>
            <a:r>
              <a:rPr lang="en-US" sz="1600" dirty="0" err="1">
                <a:solidFill>
                  <a:schemeClr val="tx2">
                    <a:lumMod val="75000"/>
                  </a:schemeClr>
                </a:solidFill>
              </a:rPr>
              <a:t>stabilnosti</a:t>
            </a:r>
            <a:endParaRPr lang="en-US" sz="1600"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zahteva</a:t>
            </a:r>
            <a:r>
              <a:rPr lang="en-US" sz="1600" dirty="0">
                <a:solidFill>
                  <a:schemeClr val="tx2">
                    <a:lumMod val="75000"/>
                  </a:schemeClr>
                </a:solidFill>
              </a:rPr>
              <a:t> </a:t>
            </a:r>
            <a:r>
              <a:rPr lang="en-US" sz="1600" u="sng" dirty="0" err="1">
                <a:solidFill>
                  <a:schemeClr val="tx2">
                    <a:lumMod val="75000"/>
                  </a:schemeClr>
                </a:solidFill>
              </a:rPr>
              <a:t>jasen</a:t>
            </a:r>
            <a:r>
              <a:rPr lang="en-US" sz="1600" u="sng" dirty="0">
                <a:solidFill>
                  <a:schemeClr val="tx2">
                    <a:lumMod val="75000"/>
                  </a:schemeClr>
                </a:solidFill>
              </a:rPr>
              <a:t> </a:t>
            </a:r>
            <a:r>
              <a:rPr lang="en-US" sz="1600" u="sng" dirty="0" err="1">
                <a:solidFill>
                  <a:schemeClr val="tx2">
                    <a:lumMod val="75000"/>
                  </a:schemeClr>
                </a:solidFill>
              </a:rPr>
              <a:t>cilj</a:t>
            </a:r>
            <a:r>
              <a:rPr lang="en-US" sz="1600" u="sng" dirty="0">
                <a:solidFill>
                  <a:schemeClr val="tx2">
                    <a:lumMod val="75000"/>
                  </a:schemeClr>
                </a:solidFill>
              </a:rPr>
              <a:t>, </a:t>
            </a:r>
            <a:r>
              <a:rPr lang="en-US" sz="1600" u="sng" dirty="0" err="1">
                <a:solidFill>
                  <a:schemeClr val="tx2">
                    <a:lumMod val="75000"/>
                  </a:schemeClr>
                </a:solidFill>
              </a:rPr>
              <a:t>ki</a:t>
            </a:r>
            <a:r>
              <a:rPr lang="en-US" sz="1600" u="sng" dirty="0">
                <a:solidFill>
                  <a:schemeClr val="tx2">
                    <a:lumMod val="75000"/>
                  </a:schemeClr>
                </a:solidFill>
              </a:rPr>
              <a:t> </a:t>
            </a:r>
            <a:r>
              <a:rPr lang="en-US" sz="1600" u="sng" dirty="0" err="1">
                <a:solidFill>
                  <a:schemeClr val="tx2">
                    <a:lumMod val="75000"/>
                  </a:schemeClr>
                </a:solidFill>
              </a:rPr>
              <a:t>ga</a:t>
            </a:r>
            <a:r>
              <a:rPr lang="en-US" sz="1600" u="sng" dirty="0">
                <a:solidFill>
                  <a:schemeClr val="tx2">
                    <a:lumMod val="75000"/>
                  </a:schemeClr>
                </a:solidFill>
              </a:rPr>
              <a:t> je </a:t>
            </a:r>
            <a:r>
              <a:rPr lang="en-US" sz="1600" u="sng" dirty="0" err="1">
                <a:solidFill>
                  <a:schemeClr val="tx2">
                    <a:lumMod val="75000"/>
                  </a:schemeClr>
                </a:solidFill>
              </a:rPr>
              <a:t>enostavno</a:t>
            </a:r>
            <a:r>
              <a:rPr lang="en-US" sz="1600" u="sng" dirty="0">
                <a:solidFill>
                  <a:schemeClr val="tx2">
                    <a:lumMod val="75000"/>
                  </a:schemeClr>
                </a:solidFill>
              </a:rPr>
              <a:t> </a:t>
            </a:r>
            <a:r>
              <a:rPr lang="en-US" sz="1600" u="sng" dirty="0" err="1">
                <a:solidFill>
                  <a:schemeClr val="tx2">
                    <a:lumMod val="75000"/>
                  </a:schemeClr>
                </a:solidFill>
              </a:rPr>
              <a:t>komunicirat</a:t>
            </a:r>
            <a:r>
              <a:rPr lang="en-US" sz="1600" dirty="0" err="1">
                <a:solidFill>
                  <a:schemeClr val="tx2">
                    <a:lumMod val="75000"/>
                  </a:schemeClr>
                </a:solidFill>
              </a:rPr>
              <a:t>i</a:t>
            </a:r>
            <a:r>
              <a:rPr lang="en-US" sz="1600" dirty="0">
                <a:solidFill>
                  <a:schemeClr val="tx2">
                    <a:lumMod val="75000"/>
                  </a:schemeClr>
                </a:solidFill>
              </a:rPr>
              <a:t> in </a:t>
            </a:r>
            <a:r>
              <a:rPr lang="en-US" sz="1600" dirty="0" err="1">
                <a:solidFill>
                  <a:schemeClr val="tx2">
                    <a:lumMod val="75000"/>
                  </a:schemeClr>
                </a:solidFill>
              </a:rPr>
              <a:t>deliti</a:t>
            </a:r>
            <a:r>
              <a:rPr lang="en-US" sz="1600" dirty="0">
                <a:solidFill>
                  <a:schemeClr val="tx2">
                    <a:lumMod val="75000"/>
                  </a:schemeClr>
                </a:solidFill>
              </a:rPr>
              <a:t> z </a:t>
            </a:r>
            <a:r>
              <a:rPr lang="en-US" sz="1600" dirty="0" err="1">
                <a:solidFill>
                  <a:schemeClr val="tx2">
                    <a:lumMod val="75000"/>
                  </a:schemeClr>
                </a:solidFill>
              </a:rPr>
              <a:t>državljani</a:t>
            </a:r>
            <a:r>
              <a:rPr lang="en-US" sz="1600" dirty="0">
                <a:solidFill>
                  <a:schemeClr val="tx2">
                    <a:lumMod val="75000"/>
                  </a:schemeClr>
                </a:solidFill>
              </a:rPr>
              <a:t> </a:t>
            </a:r>
            <a:r>
              <a:rPr lang="en-US" sz="1600" dirty="0" err="1">
                <a:solidFill>
                  <a:schemeClr val="tx2">
                    <a:lumMod val="75000"/>
                  </a:schemeClr>
                </a:solidFill>
              </a:rPr>
              <a:t>ter</a:t>
            </a:r>
            <a:r>
              <a:rPr lang="en-US" sz="1600" dirty="0">
                <a:solidFill>
                  <a:schemeClr val="tx2">
                    <a:lumMod val="75000"/>
                  </a:schemeClr>
                </a:solidFill>
              </a:rPr>
              <a:t> </a:t>
            </a:r>
            <a:r>
              <a:rPr lang="en-US" sz="1600" dirty="0" err="1">
                <a:solidFill>
                  <a:schemeClr val="tx2">
                    <a:lumMod val="75000"/>
                  </a:schemeClr>
                </a:solidFill>
              </a:rPr>
              <a:t>ki</a:t>
            </a:r>
            <a:r>
              <a:rPr lang="en-US" sz="1600" dirty="0">
                <a:solidFill>
                  <a:schemeClr val="tx2">
                    <a:lumMod val="75000"/>
                  </a:schemeClr>
                </a:solidFill>
              </a:rPr>
              <a:t> </a:t>
            </a:r>
            <a:r>
              <a:rPr lang="en-US" sz="1600" dirty="0" err="1">
                <a:solidFill>
                  <a:schemeClr val="tx2">
                    <a:lumMod val="75000"/>
                  </a:schemeClr>
                </a:solidFill>
              </a:rPr>
              <a:t>ga</a:t>
            </a:r>
            <a:r>
              <a:rPr lang="en-US" sz="1600" dirty="0">
                <a:solidFill>
                  <a:schemeClr val="tx2">
                    <a:lumMod val="75000"/>
                  </a:schemeClr>
                </a:solidFill>
              </a:rPr>
              <a:t> </a:t>
            </a:r>
            <a:r>
              <a:rPr lang="en-US" sz="1600" dirty="0" err="1">
                <a:solidFill>
                  <a:schemeClr val="tx2">
                    <a:lumMod val="75000"/>
                  </a:schemeClr>
                </a:solidFill>
              </a:rPr>
              <a:t>javnost</a:t>
            </a:r>
            <a:r>
              <a:rPr lang="en-US" sz="1600" dirty="0">
                <a:solidFill>
                  <a:schemeClr val="tx2">
                    <a:lumMod val="75000"/>
                  </a:schemeClr>
                </a:solidFill>
              </a:rPr>
              <a:t> </a:t>
            </a:r>
            <a:r>
              <a:rPr lang="en-US" sz="1600" dirty="0" err="1">
                <a:solidFill>
                  <a:schemeClr val="tx2">
                    <a:lumMod val="75000"/>
                  </a:schemeClr>
                </a:solidFill>
              </a:rPr>
              <a:t>zlahka</a:t>
            </a:r>
            <a:r>
              <a:rPr lang="en-US" sz="1600" dirty="0">
                <a:solidFill>
                  <a:schemeClr val="tx2">
                    <a:lumMod val="75000"/>
                  </a:schemeClr>
                </a:solidFill>
              </a:rPr>
              <a:t> </a:t>
            </a:r>
            <a:r>
              <a:rPr lang="en-US" sz="1600" dirty="0" err="1">
                <a:solidFill>
                  <a:schemeClr val="tx2">
                    <a:lumMod val="75000"/>
                  </a:schemeClr>
                </a:solidFill>
              </a:rPr>
              <a:t>uporabi</a:t>
            </a:r>
            <a:r>
              <a:rPr lang="en-US" sz="1600" dirty="0">
                <a:solidFill>
                  <a:schemeClr val="tx2">
                    <a:lumMod val="75000"/>
                  </a:schemeClr>
                </a:solidFill>
              </a:rPr>
              <a:t> za </a:t>
            </a:r>
            <a:r>
              <a:rPr lang="en-US" sz="1600" dirty="0" err="1">
                <a:solidFill>
                  <a:schemeClr val="tx2">
                    <a:lumMod val="75000"/>
                  </a:schemeClr>
                </a:solidFill>
              </a:rPr>
              <a:t>naknadno</a:t>
            </a:r>
            <a:r>
              <a:rPr lang="en-US" sz="1600" dirty="0">
                <a:solidFill>
                  <a:schemeClr val="tx2">
                    <a:lumMod val="75000"/>
                  </a:schemeClr>
                </a:solidFill>
              </a:rPr>
              <a:t> </a:t>
            </a:r>
            <a:r>
              <a:rPr lang="en-US" sz="1600" dirty="0" err="1">
                <a:solidFill>
                  <a:schemeClr val="tx2">
                    <a:lumMod val="75000"/>
                  </a:schemeClr>
                </a:solidFill>
              </a:rPr>
              <a:t>oceno</a:t>
            </a:r>
            <a:r>
              <a:rPr lang="en-US" sz="1600" dirty="0">
                <a:solidFill>
                  <a:schemeClr val="tx2">
                    <a:lumMod val="75000"/>
                  </a:schemeClr>
                </a:solidFill>
              </a:rPr>
              <a:t> </a:t>
            </a:r>
            <a:r>
              <a:rPr lang="en-US" sz="1600" dirty="0" err="1">
                <a:solidFill>
                  <a:schemeClr val="tx2">
                    <a:lumMod val="75000"/>
                  </a:schemeClr>
                </a:solidFill>
              </a:rPr>
              <a:t>dela</a:t>
            </a:r>
            <a:r>
              <a:rPr lang="en-US" sz="1600" dirty="0">
                <a:solidFill>
                  <a:schemeClr val="tx2">
                    <a:lumMod val="75000"/>
                  </a:schemeClr>
                </a:solidFill>
              </a:rPr>
              <a:t> </a:t>
            </a:r>
            <a:r>
              <a:rPr lang="en-US" sz="1600" dirty="0" err="1">
                <a:solidFill>
                  <a:schemeClr val="tx2">
                    <a:lumMod val="75000"/>
                  </a:schemeClr>
                </a:solidFill>
              </a:rPr>
              <a:t>vlade</a:t>
            </a:r>
            <a:endParaRPr lang="en-US" sz="1600" dirty="0">
              <a:solidFill>
                <a:schemeClr val="tx2">
                  <a:lumMod val="75000"/>
                </a:schemeClr>
              </a:solidFill>
            </a:endParaRPr>
          </a:p>
          <a:p>
            <a:pPr marL="223838" lvl="3" indent="-177800" defTabSz="844083">
              <a:lnSpc>
                <a:spcPct val="50000"/>
              </a:lnSpc>
              <a:spcBef>
                <a:spcPts val="369"/>
              </a:spcBef>
              <a:buClr>
                <a:srgbClr val="7F7F7F"/>
              </a:buClr>
            </a:pPr>
            <a:endParaRPr lang="en-US" sz="1800" dirty="0">
              <a:solidFill>
                <a:schemeClr val="tx2">
                  <a:lumMod val="75000"/>
                </a:schemeClr>
              </a:solidFill>
            </a:endParaRPr>
          </a:p>
          <a:p>
            <a:pPr marL="223838" lvl="3" indent="-177800" defTabSz="844083">
              <a:spcBef>
                <a:spcPts val="369"/>
              </a:spcBef>
              <a:buClr>
                <a:srgbClr val="7F7F7F"/>
              </a:buClr>
            </a:pPr>
            <a:r>
              <a:rPr lang="en-US" sz="1800" b="1" dirty="0" err="1">
                <a:solidFill>
                  <a:schemeClr val="tx2">
                    <a:lumMod val="75000"/>
                  </a:schemeClr>
                </a:solidFill>
              </a:rPr>
              <a:t>Proticikličnost</a:t>
            </a:r>
            <a:r>
              <a:rPr lang="en-US" sz="1800" b="1" dirty="0">
                <a:solidFill>
                  <a:schemeClr val="tx2">
                    <a:lumMod val="75000"/>
                  </a:schemeClr>
                </a:solidFill>
              </a:rPr>
              <a:t> </a:t>
            </a:r>
            <a:r>
              <a:rPr lang="en-US" sz="1800" b="1" dirty="0" err="1">
                <a:solidFill>
                  <a:schemeClr val="tx2">
                    <a:lumMod val="75000"/>
                  </a:schemeClr>
                </a:solidFill>
              </a:rPr>
              <a:t>pravila</a:t>
            </a:r>
            <a:endParaRPr lang="en-US" sz="1800" b="1"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več</a:t>
            </a:r>
            <a:r>
              <a:rPr lang="en-US" sz="1600" dirty="0">
                <a:solidFill>
                  <a:schemeClr val="tx2">
                    <a:lumMod val="75000"/>
                  </a:schemeClr>
                </a:solidFill>
              </a:rPr>
              <a:t> </a:t>
            </a:r>
            <a:r>
              <a:rPr lang="en-US" sz="1600" dirty="0" err="1">
                <a:solidFill>
                  <a:schemeClr val="tx2">
                    <a:lumMod val="75000"/>
                  </a:schemeClr>
                </a:solidFill>
              </a:rPr>
              <a:t>prostora</a:t>
            </a:r>
            <a:r>
              <a:rPr lang="en-US" sz="1600" dirty="0">
                <a:solidFill>
                  <a:schemeClr val="tx2">
                    <a:lumMod val="75000"/>
                  </a:schemeClr>
                </a:solidFill>
              </a:rPr>
              <a:t> za </a:t>
            </a:r>
            <a:r>
              <a:rPr lang="en-US" sz="1600" u="sng" dirty="0" err="1">
                <a:solidFill>
                  <a:schemeClr val="tx2">
                    <a:lumMod val="75000"/>
                  </a:schemeClr>
                </a:solidFill>
              </a:rPr>
              <a:t>stabilizacijske</a:t>
            </a:r>
            <a:r>
              <a:rPr lang="en-US" sz="1600" u="sng" dirty="0">
                <a:solidFill>
                  <a:schemeClr val="tx2">
                    <a:lumMod val="75000"/>
                  </a:schemeClr>
                </a:solidFill>
              </a:rPr>
              <a:t> </a:t>
            </a:r>
            <a:r>
              <a:rPr lang="en-US" sz="1600" u="sng" dirty="0" err="1">
                <a:solidFill>
                  <a:schemeClr val="tx2">
                    <a:lumMod val="75000"/>
                  </a:schemeClr>
                </a:solidFill>
              </a:rPr>
              <a:t>namene</a:t>
            </a:r>
            <a:r>
              <a:rPr lang="en-US" sz="1600" u="sng" dirty="0">
                <a:solidFill>
                  <a:schemeClr val="tx2">
                    <a:lumMod val="75000"/>
                  </a:schemeClr>
                </a:solidFill>
              </a:rPr>
              <a:t>, za </a:t>
            </a:r>
            <a:r>
              <a:rPr lang="en-US" sz="1600" u="sng" dirty="0" err="1">
                <a:solidFill>
                  <a:schemeClr val="tx2">
                    <a:lumMod val="75000"/>
                  </a:schemeClr>
                </a:solidFill>
              </a:rPr>
              <a:t>javne</a:t>
            </a:r>
            <a:r>
              <a:rPr lang="en-US" sz="1600" u="sng" dirty="0">
                <a:solidFill>
                  <a:schemeClr val="tx2">
                    <a:lumMod val="75000"/>
                  </a:schemeClr>
                </a:solidFill>
              </a:rPr>
              <a:t> </a:t>
            </a:r>
            <a:r>
              <a:rPr lang="en-US" sz="1600" u="sng" dirty="0" err="1">
                <a:solidFill>
                  <a:schemeClr val="tx2">
                    <a:lumMod val="75000"/>
                  </a:schemeClr>
                </a:solidFill>
              </a:rPr>
              <a:t>naložbe</a:t>
            </a:r>
            <a:r>
              <a:rPr lang="en-US" sz="1600" u="sng" dirty="0">
                <a:solidFill>
                  <a:schemeClr val="tx2">
                    <a:lumMod val="75000"/>
                  </a:schemeClr>
                </a:solidFill>
              </a:rPr>
              <a:t> in za </a:t>
            </a:r>
            <a:r>
              <a:rPr lang="en-US" sz="1600" u="sng" dirty="0" err="1">
                <a:solidFill>
                  <a:schemeClr val="tx2">
                    <a:lumMod val="75000"/>
                  </a:schemeClr>
                </a:solidFill>
              </a:rPr>
              <a:t>porabo</a:t>
            </a:r>
            <a:r>
              <a:rPr lang="en-US" sz="1600" u="sng" dirty="0">
                <a:solidFill>
                  <a:schemeClr val="tx2">
                    <a:lumMod val="75000"/>
                  </a:schemeClr>
                </a:solidFill>
              </a:rPr>
              <a:t>, </a:t>
            </a:r>
            <a:r>
              <a:rPr lang="en-US" sz="1600" u="sng" dirty="0" err="1">
                <a:solidFill>
                  <a:schemeClr val="tx2">
                    <a:lumMod val="75000"/>
                  </a:schemeClr>
                </a:solidFill>
              </a:rPr>
              <a:t>ki</a:t>
            </a:r>
            <a:r>
              <a:rPr lang="en-US" sz="1600" u="sng" dirty="0">
                <a:solidFill>
                  <a:schemeClr val="tx2">
                    <a:lumMod val="75000"/>
                  </a:schemeClr>
                </a:solidFill>
              </a:rPr>
              <a:t> </a:t>
            </a:r>
            <a:r>
              <a:rPr lang="en-US" sz="1600" u="sng" dirty="0" err="1">
                <a:solidFill>
                  <a:schemeClr val="tx2">
                    <a:lumMod val="75000"/>
                  </a:schemeClr>
                </a:solidFill>
              </a:rPr>
              <a:t>prispeva</a:t>
            </a:r>
            <a:r>
              <a:rPr lang="en-US" sz="1600" u="sng" dirty="0">
                <a:solidFill>
                  <a:schemeClr val="tx2">
                    <a:lumMod val="75000"/>
                  </a:schemeClr>
                </a:solidFill>
              </a:rPr>
              <a:t> k </a:t>
            </a:r>
            <a:r>
              <a:rPr lang="en-US" sz="1600" u="sng" dirty="0" err="1">
                <a:solidFill>
                  <a:schemeClr val="tx2">
                    <a:lumMod val="75000"/>
                  </a:schemeClr>
                </a:solidFill>
              </a:rPr>
              <a:t>evropskim</a:t>
            </a:r>
            <a:r>
              <a:rPr lang="en-US" sz="1600" u="sng" dirty="0">
                <a:solidFill>
                  <a:schemeClr val="tx2">
                    <a:lumMod val="75000"/>
                  </a:schemeClr>
                </a:solidFill>
              </a:rPr>
              <a:t> </a:t>
            </a:r>
            <a:r>
              <a:rPr lang="en-US" sz="1600" u="sng" dirty="0" err="1">
                <a:solidFill>
                  <a:schemeClr val="tx2">
                    <a:lumMod val="75000"/>
                  </a:schemeClr>
                </a:solidFill>
              </a:rPr>
              <a:t>javnim</a:t>
            </a:r>
            <a:r>
              <a:rPr lang="en-US" sz="1600" u="sng" dirty="0">
                <a:solidFill>
                  <a:schemeClr val="tx2">
                    <a:lumMod val="75000"/>
                  </a:schemeClr>
                </a:solidFill>
              </a:rPr>
              <a:t> </a:t>
            </a:r>
            <a:r>
              <a:rPr lang="en-US" sz="1600" u="sng" dirty="0" err="1">
                <a:solidFill>
                  <a:schemeClr val="tx2">
                    <a:lumMod val="75000"/>
                  </a:schemeClr>
                </a:solidFill>
              </a:rPr>
              <a:t>dobrinam</a:t>
            </a:r>
            <a:r>
              <a:rPr lang="en-US" sz="1600" dirty="0">
                <a:solidFill>
                  <a:schemeClr val="tx2">
                    <a:lumMod val="75000"/>
                  </a:schemeClr>
                </a:solidFill>
              </a:rPr>
              <a:t>, </a:t>
            </a:r>
            <a:r>
              <a:rPr lang="en-US" sz="1600" dirty="0" err="1">
                <a:solidFill>
                  <a:schemeClr val="tx2">
                    <a:lumMod val="75000"/>
                  </a:schemeClr>
                </a:solidFill>
              </a:rPr>
              <a:t>hkrati</a:t>
            </a:r>
            <a:r>
              <a:rPr lang="en-US" sz="1600" dirty="0">
                <a:solidFill>
                  <a:schemeClr val="tx2">
                    <a:lumMod val="75000"/>
                  </a:schemeClr>
                </a:solidFill>
              </a:rPr>
              <a:t> pa </a:t>
            </a:r>
            <a:r>
              <a:rPr lang="en-US" sz="1600" dirty="0" err="1">
                <a:solidFill>
                  <a:schemeClr val="tx2">
                    <a:lumMod val="75000"/>
                  </a:schemeClr>
                </a:solidFill>
              </a:rPr>
              <a:t>še</a:t>
            </a:r>
            <a:r>
              <a:rPr lang="en-US" sz="1600" dirty="0">
                <a:solidFill>
                  <a:schemeClr val="tx2">
                    <a:lumMod val="75000"/>
                  </a:schemeClr>
                </a:solidFill>
              </a:rPr>
              <a:t> </a:t>
            </a:r>
            <a:r>
              <a:rPr lang="en-US" sz="1600" dirty="0" err="1">
                <a:solidFill>
                  <a:schemeClr val="tx2">
                    <a:lumMod val="75000"/>
                  </a:schemeClr>
                </a:solidFill>
              </a:rPr>
              <a:t>vedno</a:t>
            </a:r>
            <a:r>
              <a:rPr lang="en-US" sz="1600" dirty="0">
                <a:solidFill>
                  <a:schemeClr val="tx2">
                    <a:lumMod val="75000"/>
                  </a:schemeClr>
                </a:solidFill>
              </a:rPr>
              <a:t> </a:t>
            </a:r>
            <a:r>
              <a:rPr lang="en-US" sz="1600" dirty="0" err="1">
                <a:solidFill>
                  <a:schemeClr val="tx2">
                    <a:lumMod val="75000"/>
                  </a:schemeClr>
                </a:solidFill>
              </a:rPr>
              <a:t>zagotoviti</a:t>
            </a:r>
            <a:r>
              <a:rPr lang="en-US" sz="1600" dirty="0">
                <a:solidFill>
                  <a:schemeClr val="tx2">
                    <a:lumMod val="75000"/>
                  </a:schemeClr>
                </a:solidFill>
              </a:rPr>
              <a:t> </a:t>
            </a:r>
            <a:r>
              <a:rPr lang="en-US" sz="1600" dirty="0" err="1">
                <a:solidFill>
                  <a:schemeClr val="tx2">
                    <a:lumMod val="75000"/>
                  </a:schemeClr>
                </a:solidFill>
              </a:rPr>
              <a:t>vzdržnost</a:t>
            </a:r>
            <a:r>
              <a:rPr lang="en-US" sz="1600" dirty="0">
                <a:solidFill>
                  <a:schemeClr val="tx2">
                    <a:lumMod val="75000"/>
                  </a:schemeClr>
                </a:solidFill>
              </a:rPr>
              <a:t> </a:t>
            </a:r>
            <a:r>
              <a:rPr lang="en-US" sz="1600" dirty="0" err="1">
                <a:solidFill>
                  <a:schemeClr val="tx2">
                    <a:lumMod val="75000"/>
                  </a:schemeClr>
                </a:solidFill>
              </a:rPr>
              <a:t>dolga</a:t>
            </a:r>
            <a:endParaRPr lang="en-US" sz="1600" dirty="0">
              <a:solidFill>
                <a:schemeClr val="tx2">
                  <a:lumMod val="75000"/>
                </a:schemeClr>
              </a:solidFill>
            </a:endParaRPr>
          </a:p>
          <a:p>
            <a:pPr marL="403225" lvl="4" indent="-177800" defTabSz="844083">
              <a:spcBef>
                <a:spcPts val="369"/>
              </a:spcBef>
              <a:buClr>
                <a:srgbClr val="7F7F7F"/>
              </a:buClr>
            </a:pPr>
            <a:r>
              <a:rPr lang="en-US" sz="1600" dirty="0" err="1">
                <a:solidFill>
                  <a:schemeClr val="tx2">
                    <a:lumMod val="75000"/>
                  </a:schemeClr>
                </a:solidFill>
              </a:rPr>
              <a:t>spodbuja</a:t>
            </a:r>
            <a:r>
              <a:rPr lang="en-US" sz="1600" dirty="0">
                <a:solidFill>
                  <a:schemeClr val="tx2">
                    <a:lumMod val="75000"/>
                  </a:schemeClr>
                </a:solidFill>
              </a:rPr>
              <a:t> </a:t>
            </a:r>
            <a:r>
              <a:rPr lang="en-US" sz="1600" dirty="0" err="1">
                <a:solidFill>
                  <a:schemeClr val="tx2">
                    <a:lumMod val="75000"/>
                  </a:schemeClr>
                </a:solidFill>
              </a:rPr>
              <a:t>izboljšanje</a:t>
            </a:r>
            <a:r>
              <a:rPr lang="en-US" sz="1600" dirty="0">
                <a:solidFill>
                  <a:schemeClr val="tx2">
                    <a:lumMod val="75000"/>
                  </a:schemeClr>
                </a:solidFill>
              </a:rPr>
              <a:t> </a:t>
            </a:r>
            <a:r>
              <a:rPr lang="en-US" sz="1600" dirty="0" err="1">
                <a:solidFill>
                  <a:schemeClr val="tx2">
                    <a:lumMod val="75000"/>
                  </a:schemeClr>
                </a:solidFill>
              </a:rPr>
              <a:t>fiskalnega</a:t>
            </a:r>
            <a:r>
              <a:rPr lang="en-US" sz="1600" dirty="0">
                <a:solidFill>
                  <a:schemeClr val="tx2">
                    <a:lumMod val="75000"/>
                  </a:schemeClr>
                </a:solidFill>
              </a:rPr>
              <a:t> </a:t>
            </a:r>
            <a:r>
              <a:rPr lang="en-US" sz="1600" dirty="0" err="1">
                <a:solidFill>
                  <a:schemeClr val="tx2">
                    <a:lumMod val="75000"/>
                  </a:schemeClr>
                </a:solidFill>
              </a:rPr>
              <a:t>prostora</a:t>
            </a:r>
            <a:r>
              <a:rPr lang="en-US" sz="1600" dirty="0">
                <a:solidFill>
                  <a:schemeClr val="tx2">
                    <a:lumMod val="75000"/>
                  </a:schemeClr>
                </a:solidFill>
              </a:rPr>
              <a:t> v </a:t>
            </a:r>
            <a:r>
              <a:rPr lang="en-US" sz="1600" dirty="0" err="1">
                <a:solidFill>
                  <a:schemeClr val="tx2">
                    <a:lumMod val="75000"/>
                  </a:schemeClr>
                </a:solidFill>
              </a:rPr>
              <a:t>času</a:t>
            </a:r>
            <a:r>
              <a:rPr lang="en-US" sz="1600" dirty="0">
                <a:solidFill>
                  <a:schemeClr val="tx2">
                    <a:lumMod val="75000"/>
                  </a:schemeClr>
                </a:solidFill>
              </a:rPr>
              <a:t> </a:t>
            </a:r>
            <a:r>
              <a:rPr lang="en-US" sz="1600" dirty="0" err="1">
                <a:solidFill>
                  <a:schemeClr val="tx2">
                    <a:lumMod val="75000"/>
                  </a:schemeClr>
                </a:solidFill>
              </a:rPr>
              <a:t>konjunkture</a:t>
            </a:r>
            <a:endParaRPr lang="en-US" sz="1600" dirty="0">
              <a:solidFill>
                <a:schemeClr val="tx2">
                  <a:lumMod val="75000"/>
                </a:schemeClr>
              </a:solidFill>
            </a:endParaRPr>
          </a:p>
        </p:txBody>
      </p:sp>
    </p:spTree>
    <p:extLst>
      <p:ext uri="{BB962C8B-B14F-4D97-AF65-F5344CB8AC3E}">
        <p14:creationId xmlns:p14="http://schemas.microsoft.com/office/powerpoint/2010/main" val="37035356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09600"/>
            <a:ext cx="9361487" cy="366713"/>
          </a:xfrm>
        </p:spPr>
        <p:txBody>
          <a:bodyPr>
            <a:normAutofit fontScale="90000"/>
          </a:bodyPr>
          <a:lstStyle/>
          <a:p>
            <a:r>
              <a:rPr lang="en-GB" dirty="0" err="1"/>
              <a:t>Kakšno</a:t>
            </a:r>
            <a:r>
              <a:rPr lang="en-GB" dirty="0"/>
              <a:t> </a:t>
            </a:r>
            <a:r>
              <a:rPr lang="en-GB" dirty="0" err="1"/>
              <a:t>naj</a:t>
            </a:r>
            <a:r>
              <a:rPr lang="en-GB" dirty="0"/>
              <a:t> </a:t>
            </a:r>
            <a:r>
              <a:rPr lang="en-GB" dirty="0" err="1"/>
              <a:t>bo</a:t>
            </a:r>
            <a:r>
              <a:rPr lang="en-GB" dirty="0"/>
              <a:t> novo </a:t>
            </a:r>
            <a:r>
              <a:rPr lang="en-GB" dirty="0" err="1"/>
              <a:t>evropsko</a:t>
            </a:r>
            <a:r>
              <a:rPr lang="en-GB" dirty="0"/>
              <a:t> </a:t>
            </a:r>
            <a:r>
              <a:rPr lang="en-GB" dirty="0" err="1"/>
              <a:t>fiskalno</a:t>
            </a:r>
            <a:r>
              <a:rPr lang="en-GB" dirty="0"/>
              <a:t> </a:t>
            </a:r>
            <a:r>
              <a:rPr lang="en-GB" dirty="0" err="1"/>
              <a:t>pravilo</a:t>
            </a:r>
            <a:r>
              <a:rPr lang="en-GB" dirty="0"/>
              <a:t>?</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 </a:t>
            </a:r>
          </a:p>
          <a:p>
            <a:pPr lvl="2" defTabSz="844083">
              <a:spcBef>
                <a:spcPts val="369"/>
              </a:spcBef>
              <a:buClr>
                <a:srgbClr val="7F7F7F"/>
              </a:buClr>
            </a:pPr>
            <a:r>
              <a:rPr lang="sl-SI" sz="2000" dirty="0">
                <a:solidFill>
                  <a:srgbClr val="002060"/>
                </a:solidFill>
              </a:rPr>
              <a:t>Predlogi gredo v štiri smeri, ki so med seboj komplementarne</a:t>
            </a:r>
          </a:p>
          <a:p>
            <a:pPr marL="225425" lvl="4" indent="0" defTabSz="844083">
              <a:spcBef>
                <a:spcPts val="369"/>
              </a:spcBef>
              <a:buClr>
                <a:srgbClr val="7F7F7F"/>
              </a:buClr>
              <a:buNone/>
            </a:pPr>
            <a:endParaRPr lang="sl-SI" sz="1800" dirty="0">
              <a:solidFill>
                <a:schemeClr val="tx2">
                  <a:lumMod val="75000"/>
                </a:schemeClr>
              </a:solidFill>
            </a:endParaRPr>
          </a:p>
          <a:p>
            <a:pPr marL="568325" lvl="4" indent="-342900" defTabSz="844083">
              <a:spcBef>
                <a:spcPts val="369"/>
              </a:spcBef>
              <a:buClr>
                <a:srgbClr val="7F7F7F"/>
              </a:buClr>
              <a:buFont typeface="+mj-lt"/>
              <a:buAutoNum type="arabicPeriod"/>
            </a:pPr>
            <a:r>
              <a:rPr lang="sl-SI" sz="1800" dirty="0">
                <a:solidFill>
                  <a:schemeClr val="tx2">
                    <a:lumMod val="75000"/>
                  </a:schemeClr>
                </a:solidFill>
              </a:rPr>
              <a:t>Iz FP je potrebno smiselno izvzeti javne naložbe, ki krepijo potencialni BDP in so v s skladu z EU prioritetami (zeleni, digitalni in pravični prehod; NextGenEU)</a:t>
            </a:r>
          </a:p>
          <a:p>
            <a:pPr marL="568325" lvl="4" indent="-342900" defTabSz="844083">
              <a:spcBef>
                <a:spcPts val="369"/>
              </a:spcBef>
              <a:buClr>
                <a:srgbClr val="7F7F7F"/>
              </a:buClr>
              <a:buFont typeface="+mj-lt"/>
              <a:buAutoNum type="arabicPeriod"/>
            </a:pPr>
            <a:r>
              <a:rPr lang="sl-SI" sz="1800" dirty="0">
                <a:solidFill>
                  <a:schemeClr val="tx2">
                    <a:lumMod val="75000"/>
                  </a:schemeClr>
                </a:solidFill>
              </a:rPr>
              <a:t>FP naj temelji na določanju dolgoročne (namesto kratkoročne) trajektorije izdatkov</a:t>
            </a:r>
          </a:p>
          <a:p>
            <a:pPr marL="568325" lvl="4" indent="-342900" defTabSz="844083">
              <a:spcBef>
                <a:spcPts val="369"/>
              </a:spcBef>
              <a:buClr>
                <a:srgbClr val="7F7F7F"/>
              </a:buClr>
              <a:buFont typeface="+mj-lt"/>
              <a:buAutoNum type="arabicPeriod"/>
            </a:pPr>
            <a:r>
              <a:rPr lang="sl-SI" sz="1800" dirty="0">
                <a:solidFill>
                  <a:schemeClr val="tx2">
                    <a:lumMod val="75000"/>
                  </a:schemeClr>
                </a:solidFill>
              </a:rPr>
              <a:t>Potrebno upoštevati daljše in drseče časovno okno prilagajanja, ki omogoča večjo fleksibilnost</a:t>
            </a:r>
          </a:p>
          <a:p>
            <a:pPr marL="568325" lvl="4" indent="-342900" defTabSz="844083">
              <a:spcBef>
                <a:spcPts val="369"/>
              </a:spcBef>
              <a:buClr>
                <a:srgbClr val="7F7F7F"/>
              </a:buClr>
              <a:buFont typeface="+mj-lt"/>
              <a:buAutoNum type="arabicPeriod"/>
            </a:pPr>
            <a:r>
              <a:rPr lang="sl-SI" sz="1800" dirty="0">
                <a:solidFill>
                  <a:schemeClr val="tx2">
                    <a:lumMod val="75000"/>
                  </a:schemeClr>
                </a:solidFill>
              </a:rPr>
              <a:t>Potrebno je uvesti “dolžniško sidro“ (fiksno ali fleksibilno)</a:t>
            </a:r>
          </a:p>
          <a:p>
            <a:pPr marL="403225" lvl="4" indent="-177800" defTabSz="844083">
              <a:spcBef>
                <a:spcPts val="369"/>
              </a:spcBef>
              <a:buClr>
                <a:srgbClr val="7F7F7F"/>
              </a:buClr>
            </a:pPr>
            <a:endParaRPr lang="sl-SI" sz="1800" dirty="0">
              <a:solidFill>
                <a:schemeClr val="tx2">
                  <a:lumMod val="75000"/>
                </a:schemeClr>
              </a:solidFill>
            </a:endParaRPr>
          </a:p>
          <a:p>
            <a:pPr marL="331788" lvl="3" indent="-285750" defTabSz="844083">
              <a:spcBef>
                <a:spcPts val="369"/>
              </a:spcBef>
              <a:buClr>
                <a:srgbClr val="7F7F7F"/>
              </a:buClr>
              <a:buFont typeface="Arial" panose="020B0604020202020204" pitchFamily="34" charset="0"/>
              <a:buChar char="•"/>
            </a:pPr>
            <a:r>
              <a:rPr lang="sl-SI" sz="1800" dirty="0">
                <a:solidFill>
                  <a:schemeClr val="tx2">
                    <a:lumMod val="75000"/>
                  </a:schemeClr>
                </a:solidFill>
              </a:rPr>
              <a:t>Ob tem je treba upoštevati </a:t>
            </a:r>
            <a:r>
              <a:rPr lang="sl-SI" sz="1800" u="sng" dirty="0">
                <a:solidFill>
                  <a:schemeClr val="tx2">
                    <a:lumMod val="75000"/>
                  </a:schemeClr>
                </a:solidFill>
              </a:rPr>
              <a:t>novo realnost sekularnega znižanja obrestnih mer </a:t>
            </a:r>
            <a:r>
              <a:rPr lang="sl-SI" sz="1800" dirty="0">
                <a:solidFill>
                  <a:schemeClr val="tx2">
                    <a:lumMod val="75000"/>
                  </a:schemeClr>
                </a:solidFill>
              </a:rPr>
              <a:t>in da je </a:t>
            </a:r>
            <a:r>
              <a:rPr lang="sl-SI" sz="1800" dirty="0">
                <a:solidFill>
                  <a:srgbClr val="C00000"/>
                </a:solidFill>
              </a:rPr>
              <a:t>r – g zelo nizek ali negativen</a:t>
            </a:r>
            <a:r>
              <a:rPr lang="sl-SI" sz="1800" dirty="0">
                <a:solidFill>
                  <a:schemeClr val="tx2">
                    <a:lumMod val="75000"/>
                  </a:schemeClr>
                </a:solidFill>
              </a:rPr>
              <a:t>, kar omogoča (Blanchard et al, 2020): </a:t>
            </a:r>
          </a:p>
          <a:p>
            <a:pPr marL="511175" lvl="4" indent="-285750" defTabSz="844083">
              <a:spcBef>
                <a:spcPts val="369"/>
              </a:spcBef>
              <a:buClr>
                <a:srgbClr val="7F7F7F"/>
              </a:buClr>
              <a:buFont typeface="System Font Regular"/>
              <a:buChar char="-"/>
            </a:pPr>
            <a:r>
              <a:rPr lang="sl-SI" sz="1600" dirty="0">
                <a:solidFill>
                  <a:schemeClr val="tx2">
                    <a:lumMod val="75000"/>
                  </a:schemeClr>
                </a:solidFill>
              </a:rPr>
              <a:t>dolgoročno vzdržnost višjih stopenj dolga / BDP</a:t>
            </a:r>
          </a:p>
          <a:p>
            <a:pPr marL="511175" lvl="4" indent="-285750" defTabSz="844083">
              <a:spcBef>
                <a:spcPts val="369"/>
              </a:spcBef>
              <a:buClr>
                <a:srgbClr val="7F7F7F"/>
              </a:buClr>
              <a:buFont typeface="System Font Regular"/>
              <a:buChar char="-"/>
            </a:pPr>
            <a:r>
              <a:rPr lang="sl-SI" sz="1600" dirty="0">
                <a:solidFill>
                  <a:schemeClr val="tx2">
                    <a:lumMod val="75000"/>
                  </a:schemeClr>
                </a:solidFill>
              </a:rPr>
              <a:t>financiranje potrebnih javnih naložb, ki krepijo potencialni BDP, omogočajo ukrepe za omejitev podnebnih sprememb in negativne demografije </a:t>
            </a: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396896908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09600"/>
            <a:ext cx="9361487" cy="366713"/>
          </a:xfrm>
        </p:spPr>
        <p:txBody>
          <a:bodyPr>
            <a:normAutofit fontScale="90000"/>
          </a:bodyPr>
          <a:lstStyle/>
          <a:p>
            <a:r>
              <a:rPr lang="en-GB" dirty="0" err="1"/>
              <a:t>Plauzibilni</a:t>
            </a:r>
            <a:r>
              <a:rPr lang="en-GB" dirty="0"/>
              <a:t> </a:t>
            </a:r>
            <a:r>
              <a:rPr lang="en-GB" dirty="0" err="1"/>
              <a:t>predlog</a:t>
            </a:r>
            <a:r>
              <a:rPr lang="en-GB" dirty="0"/>
              <a:t> </a:t>
            </a:r>
            <a:r>
              <a:rPr lang="en-GB" dirty="0" err="1"/>
              <a:t>fiskalnega</a:t>
            </a:r>
            <a:r>
              <a:rPr lang="en-GB" dirty="0"/>
              <a:t> </a:t>
            </a:r>
            <a:r>
              <a:rPr lang="en-GB" dirty="0" err="1"/>
              <a:t>pravila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5"/>
            <a:ext cx="9361487" cy="5269866"/>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 </a:t>
            </a:r>
            <a:r>
              <a:rPr lang="sl-SI" sz="1600" dirty="0">
                <a:solidFill>
                  <a:srgbClr val="002060"/>
                </a:solidFill>
              </a:rPr>
              <a:t>Giavazzi, Guerrieri, Lorenzoni &amp; Weymuller (december 2021):</a:t>
            </a:r>
            <a:endParaRPr lang="sl-SI" sz="2000" dirty="0">
              <a:solidFill>
                <a:srgbClr val="002060"/>
              </a:solidFill>
            </a:endParaRPr>
          </a:p>
          <a:p>
            <a:pPr marL="403225" lvl="4" indent="-177800" defTabSz="844083">
              <a:spcBef>
                <a:spcPts val="369"/>
              </a:spcBef>
              <a:buClr>
                <a:srgbClr val="7F7F7F"/>
              </a:buClr>
            </a:pPr>
            <a:endParaRPr lang="en-US" sz="1800" dirty="0">
              <a:solidFill>
                <a:schemeClr val="tx2">
                  <a:lumMod val="75000"/>
                </a:schemeClr>
              </a:solidFill>
            </a:endParaRPr>
          </a:p>
          <a:p>
            <a:pPr marL="331788" lvl="3" indent="-285750" defTabSz="844083">
              <a:spcBef>
                <a:spcPts val="369"/>
              </a:spcBef>
              <a:buClr>
                <a:srgbClr val="7F7F7F"/>
              </a:buClr>
              <a:buFont typeface="Arial" panose="020B0604020202020204" pitchFamily="34" charset="0"/>
              <a:buChar char="•"/>
            </a:pPr>
            <a:r>
              <a:rPr lang="en-US" sz="1800" dirty="0" err="1">
                <a:solidFill>
                  <a:srgbClr val="002060"/>
                </a:solidFill>
              </a:rPr>
              <a:t>predlog</a:t>
            </a:r>
            <a:r>
              <a:rPr lang="en-US" sz="1800" dirty="0">
                <a:solidFill>
                  <a:srgbClr val="002060"/>
                </a:solidFill>
              </a:rPr>
              <a:t> za </a:t>
            </a:r>
            <a:r>
              <a:rPr lang="en-US" sz="1800" dirty="0" err="1">
                <a:solidFill>
                  <a:srgbClr val="002060"/>
                </a:solidFill>
              </a:rPr>
              <a:t>okrepitev</a:t>
            </a:r>
            <a:r>
              <a:rPr lang="en-US" sz="1800" dirty="0">
                <a:solidFill>
                  <a:srgbClr val="002060"/>
                </a:solidFill>
              </a:rPr>
              <a:t> </a:t>
            </a:r>
            <a:r>
              <a:rPr lang="en-US" sz="1800" dirty="0" err="1">
                <a:solidFill>
                  <a:srgbClr val="002060"/>
                </a:solidFill>
              </a:rPr>
              <a:t>evropskega</a:t>
            </a:r>
            <a:r>
              <a:rPr lang="en-US" sz="1800" dirty="0">
                <a:solidFill>
                  <a:srgbClr val="002060"/>
                </a:solidFill>
              </a:rPr>
              <a:t> </a:t>
            </a:r>
            <a:r>
              <a:rPr lang="en-US" sz="1800" dirty="0" err="1">
                <a:solidFill>
                  <a:srgbClr val="002060"/>
                </a:solidFill>
              </a:rPr>
              <a:t>fiskalnega</a:t>
            </a:r>
            <a:r>
              <a:rPr lang="en-US" sz="1800" dirty="0">
                <a:solidFill>
                  <a:srgbClr val="002060"/>
                </a:solidFill>
              </a:rPr>
              <a:t> </a:t>
            </a:r>
            <a:r>
              <a:rPr lang="en-US" sz="1800" dirty="0" err="1">
                <a:solidFill>
                  <a:srgbClr val="002060"/>
                </a:solidFill>
              </a:rPr>
              <a:t>okvira</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podlagi</a:t>
            </a:r>
            <a:r>
              <a:rPr lang="en-US" sz="1800" dirty="0">
                <a:solidFill>
                  <a:srgbClr val="002060"/>
                </a:solidFill>
              </a:rPr>
              <a:t> </a:t>
            </a:r>
            <a:r>
              <a:rPr lang="en-US" sz="1800" dirty="0" err="1">
                <a:solidFill>
                  <a:srgbClr val="002060"/>
                </a:solidFill>
              </a:rPr>
              <a:t>dveh</a:t>
            </a:r>
            <a:r>
              <a:rPr lang="en-US" sz="1800" dirty="0">
                <a:solidFill>
                  <a:srgbClr val="002060"/>
                </a:solidFill>
              </a:rPr>
              <a:t> </a:t>
            </a:r>
            <a:r>
              <a:rPr lang="en-US" sz="1800" dirty="0" err="1">
                <a:solidFill>
                  <a:srgbClr val="002060"/>
                </a:solidFill>
              </a:rPr>
              <a:t>elementov</a:t>
            </a:r>
            <a:r>
              <a:rPr lang="en-US" sz="1800" dirty="0">
                <a:solidFill>
                  <a:srgbClr val="002060"/>
                </a:solidFill>
              </a:rPr>
              <a:t>: </a:t>
            </a:r>
          </a:p>
          <a:p>
            <a:pPr marL="511175" lvl="4" indent="-285750" defTabSz="844083">
              <a:spcBef>
                <a:spcPts val="369"/>
              </a:spcBef>
              <a:buClr>
                <a:srgbClr val="7F7F7F"/>
              </a:buClr>
              <a:buFont typeface="Arial" panose="020B0604020202020204" pitchFamily="34" charset="0"/>
              <a:buChar char="•"/>
            </a:pPr>
            <a:r>
              <a:rPr lang="en-US" sz="1600" dirty="0" err="1">
                <a:solidFill>
                  <a:srgbClr val="002060"/>
                </a:solidFill>
              </a:rPr>
              <a:t>revizija</a:t>
            </a:r>
            <a:r>
              <a:rPr lang="en-US" sz="1600" dirty="0">
                <a:solidFill>
                  <a:srgbClr val="002060"/>
                </a:solidFill>
              </a:rPr>
              <a:t> </a:t>
            </a:r>
            <a:r>
              <a:rPr lang="en-US" sz="1600" dirty="0" err="1">
                <a:solidFill>
                  <a:srgbClr val="002060"/>
                </a:solidFill>
              </a:rPr>
              <a:t>fiskalnih</a:t>
            </a:r>
            <a:r>
              <a:rPr lang="en-US" sz="1600" dirty="0">
                <a:solidFill>
                  <a:srgbClr val="002060"/>
                </a:solidFill>
              </a:rPr>
              <a:t> </a:t>
            </a:r>
            <a:r>
              <a:rPr lang="en-US" sz="1600" dirty="0" err="1">
                <a:solidFill>
                  <a:srgbClr val="002060"/>
                </a:solidFill>
              </a:rPr>
              <a:t>pravil</a:t>
            </a:r>
            <a:r>
              <a:rPr lang="en-US" sz="1600" dirty="0">
                <a:solidFill>
                  <a:srgbClr val="002060"/>
                </a:solidFill>
              </a:rPr>
              <a:t>, in </a:t>
            </a:r>
          </a:p>
          <a:p>
            <a:pPr marL="511175" lvl="4" indent="-285750" defTabSz="844083">
              <a:spcBef>
                <a:spcPts val="369"/>
              </a:spcBef>
              <a:buClr>
                <a:srgbClr val="7F7F7F"/>
              </a:buClr>
              <a:buFont typeface="Arial" panose="020B0604020202020204" pitchFamily="34" charset="0"/>
              <a:buChar char="•"/>
            </a:pPr>
            <a:r>
              <a:rPr lang="en-US" sz="1600" dirty="0" err="1">
                <a:solidFill>
                  <a:srgbClr val="002060"/>
                </a:solidFill>
              </a:rPr>
              <a:t>ustanovitev</a:t>
            </a:r>
            <a:r>
              <a:rPr lang="en-US" sz="1600" dirty="0">
                <a:solidFill>
                  <a:srgbClr val="002060"/>
                </a:solidFill>
              </a:rPr>
              <a:t> </a:t>
            </a:r>
            <a:r>
              <a:rPr lang="en-US" sz="1600" dirty="0" err="1">
                <a:solidFill>
                  <a:srgbClr val="002060"/>
                </a:solidFill>
              </a:rPr>
              <a:t>Evropske</a:t>
            </a:r>
            <a:r>
              <a:rPr lang="en-US" sz="1600" dirty="0">
                <a:solidFill>
                  <a:srgbClr val="002060"/>
                </a:solidFill>
              </a:rPr>
              <a:t> </a:t>
            </a:r>
            <a:r>
              <a:rPr lang="en-US" sz="1600" dirty="0" err="1">
                <a:solidFill>
                  <a:srgbClr val="002060"/>
                </a:solidFill>
              </a:rPr>
              <a:t>agencije</a:t>
            </a:r>
            <a:r>
              <a:rPr lang="en-US" sz="1600" dirty="0">
                <a:solidFill>
                  <a:srgbClr val="002060"/>
                </a:solidFill>
              </a:rPr>
              <a:t> za </a:t>
            </a:r>
            <a:r>
              <a:rPr lang="en-US" sz="1600" dirty="0" err="1">
                <a:solidFill>
                  <a:srgbClr val="002060"/>
                </a:solidFill>
              </a:rPr>
              <a:t>dolg</a:t>
            </a:r>
            <a:r>
              <a:rPr lang="en-US" sz="1600" dirty="0">
                <a:solidFill>
                  <a:srgbClr val="002060"/>
                </a:solidFill>
              </a:rPr>
              <a:t>, </a:t>
            </a:r>
            <a:r>
              <a:rPr lang="en-US" sz="1600" dirty="0" err="1">
                <a:solidFill>
                  <a:srgbClr val="002060"/>
                </a:solidFill>
              </a:rPr>
              <a:t>ki</a:t>
            </a:r>
            <a:r>
              <a:rPr lang="en-US" sz="1600" dirty="0">
                <a:solidFill>
                  <a:srgbClr val="002060"/>
                </a:solidFill>
              </a:rPr>
              <a:t> bi </a:t>
            </a:r>
            <a:r>
              <a:rPr lang="en-US" sz="1600" dirty="0" err="1">
                <a:solidFill>
                  <a:srgbClr val="002060"/>
                </a:solidFill>
              </a:rPr>
              <a:t>absorbirala</a:t>
            </a:r>
            <a:r>
              <a:rPr lang="en-US" sz="1600" dirty="0">
                <a:solidFill>
                  <a:srgbClr val="002060"/>
                </a:solidFill>
              </a:rPr>
              <a:t> </a:t>
            </a:r>
            <a:r>
              <a:rPr lang="en-US" sz="1600" dirty="0" err="1">
                <a:solidFill>
                  <a:srgbClr val="002060"/>
                </a:solidFill>
              </a:rPr>
              <a:t>dolg</a:t>
            </a:r>
            <a:r>
              <a:rPr lang="en-US" sz="1600" dirty="0">
                <a:solidFill>
                  <a:srgbClr val="002060"/>
                </a:solidFill>
              </a:rPr>
              <a:t>, </a:t>
            </a:r>
            <a:r>
              <a:rPr lang="en-US" sz="1600" dirty="0" err="1">
                <a:solidFill>
                  <a:srgbClr val="002060"/>
                </a:solidFill>
              </a:rPr>
              <a:t>nakopičen</a:t>
            </a:r>
            <a:r>
              <a:rPr lang="en-US" sz="1600" dirty="0">
                <a:solidFill>
                  <a:srgbClr val="002060"/>
                </a:solidFill>
              </a:rPr>
              <a:t> med </a:t>
            </a:r>
            <a:r>
              <a:rPr lang="en-US" sz="1600" dirty="0" err="1">
                <a:solidFill>
                  <a:srgbClr val="002060"/>
                </a:solidFill>
              </a:rPr>
              <a:t>pandemijo</a:t>
            </a:r>
            <a:endParaRPr lang="en-US" sz="1600" dirty="0">
              <a:solidFill>
                <a:srgbClr val="002060"/>
              </a:solidFill>
            </a:endParaRPr>
          </a:p>
          <a:p>
            <a:pPr marL="403225" lvl="4" indent="-177800" defTabSz="844083">
              <a:spcBef>
                <a:spcPts val="369"/>
              </a:spcBef>
              <a:buClr>
                <a:srgbClr val="7F7F7F"/>
              </a:buClr>
            </a:pPr>
            <a:endParaRPr lang="en-US" sz="1800" dirty="0">
              <a:solidFill>
                <a:schemeClr val="tx2">
                  <a:lumMod val="75000"/>
                </a:schemeClr>
              </a:solidFill>
            </a:endParaRPr>
          </a:p>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r>
              <a:rPr lang="sl-SI" sz="1800" dirty="0">
                <a:solidFill>
                  <a:srgbClr val="002060"/>
                </a:solidFill>
              </a:rPr>
              <a:t>Fiskalno pravilo</a:t>
            </a:r>
          </a:p>
          <a:p>
            <a:pPr marL="403225" lvl="4" indent="-177800" defTabSz="844083">
              <a:spcBef>
                <a:spcPts val="369"/>
              </a:spcBef>
              <a:buClr>
                <a:srgbClr val="7F7F7F"/>
              </a:buClr>
            </a:pPr>
            <a:r>
              <a:rPr lang="sl-SI" sz="1800" dirty="0">
                <a:solidFill>
                  <a:srgbClr val="002060"/>
                </a:solidFill>
              </a:rPr>
              <a:t>Cilj je srednjeročna trajektorija zniževanja javnega dolga (npr. obdobje 10 let)</a:t>
            </a:r>
          </a:p>
          <a:p>
            <a:pPr marL="403225" lvl="4" indent="-177800" defTabSz="844083">
              <a:spcBef>
                <a:spcPts val="369"/>
              </a:spcBef>
              <a:buClr>
                <a:srgbClr val="7F7F7F"/>
              </a:buClr>
            </a:pPr>
            <a:r>
              <a:rPr lang="sl-SI" sz="1800" dirty="0">
                <a:solidFill>
                  <a:srgbClr val="002060"/>
                </a:solidFill>
              </a:rPr>
              <a:t>Določi se dolgoročni ciljni dolg/BDP: </a:t>
            </a:r>
            <a:r>
              <a:rPr lang="sl-SI" sz="1800" i="1" dirty="0">
                <a:solidFill>
                  <a:srgbClr val="C00000"/>
                </a:solidFill>
              </a:rPr>
              <a:t>d*</a:t>
            </a:r>
            <a:r>
              <a:rPr lang="sl-SI" sz="1800" dirty="0">
                <a:solidFill>
                  <a:srgbClr val="C00000"/>
                </a:solidFill>
              </a:rPr>
              <a:t> </a:t>
            </a:r>
            <a:r>
              <a:rPr lang="sl-SI" sz="1800" dirty="0">
                <a:solidFill>
                  <a:srgbClr val="002060"/>
                </a:solidFill>
              </a:rPr>
              <a:t>(denimo 60%,100% BDP, etc.)</a:t>
            </a:r>
          </a:p>
          <a:p>
            <a:pPr marL="403225" lvl="4" indent="-177800" defTabSz="844083">
              <a:spcBef>
                <a:spcPts val="369"/>
              </a:spcBef>
              <a:buClr>
                <a:srgbClr val="7F7F7F"/>
              </a:buClr>
            </a:pPr>
            <a:r>
              <a:rPr lang="sl-SI" sz="1800" dirty="0">
                <a:solidFill>
                  <a:srgbClr val="002060"/>
                </a:solidFill>
              </a:rPr>
              <a:t>Določi se zgornja meja stopnje rasti primarnih izdatkov za dosego srednjeročnega cilja </a:t>
            </a:r>
          </a:p>
          <a:p>
            <a:pPr marL="582613" lvl="5" indent="-177800" defTabSz="844083">
              <a:spcBef>
                <a:spcPts val="369"/>
              </a:spcBef>
              <a:buClr>
                <a:srgbClr val="7F7F7F"/>
              </a:buClr>
            </a:pPr>
            <a:r>
              <a:rPr lang="sl-SI" sz="1600" dirty="0">
                <a:solidFill>
                  <a:srgbClr val="002060"/>
                </a:solidFill>
                <a:latin typeface="Arial" panose="020B0604020202020204" pitchFamily="34" charset="0"/>
                <a:cs typeface="Arial" panose="020B0604020202020204" pitchFamily="34" charset="0"/>
              </a:rPr>
              <a:t>ki temelji na parametrih </a:t>
            </a:r>
            <a:r>
              <a:rPr lang="sl-SI" sz="1600" dirty="0">
                <a:solidFill>
                  <a:srgbClr val="990000"/>
                </a:solidFill>
                <a:latin typeface="Arial" panose="020B0604020202020204" pitchFamily="34" charset="0"/>
                <a:cs typeface="Arial" panose="020B0604020202020204" pitchFamily="34" charset="0"/>
              </a:rPr>
              <a:t>r</a:t>
            </a:r>
            <a:r>
              <a:rPr lang="sl-SI" sz="1600" dirty="0">
                <a:solidFill>
                  <a:srgbClr val="002060"/>
                </a:solidFill>
                <a:latin typeface="Arial" panose="020B0604020202020204" pitchFamily="34" charset="0"/>
                <a:cs typeface="Arial" panose="020B0604020202020204" pitchFamily="34" charset="0"/>
              </a:rPr>
              <a:t> in </a:t>
            </a:r>
            <a:r>
              <a:rPr lang="sl-SI" sz="1600" dirty="0">
                <a:solidFill>
                  <a:srgbClr val="990000"/>
                </a:solidFill>
                <a:latin typeface="Arial" panose="020B0604020202020204" pitchFamily="34" charset="0"/>
                <a:cs typeface="Arial" panose="020B0604020202020204" pitchFamily="34" charset="0"/>
              </a:rPr>
              <a:t>g</a:t>
            </a:r>
          </a:p>
          <a:p>
            <a:pPr marL="582613" lvl="5" indent="-177800" defTabSz="844083">
              <a:spcBef>
                <a:spcPts val="369"/>
              </a:spcBef>
              <a:buClr>
                <a:srgbClr val="7F7F7F"/>
              </a:buClr>
            </a:pPr>
            <a:r>
              <a:rPr lang="sl-SI" sz="1600" dirty="0">
                <a:solidFill>
                  <a:srgbClr val="002060"/>
                </a:solidFill>
                <a:latin typeface="Arial" panose="020B0604020202020204" pitchFamily="34" charset="0"/>
                <a:cs typeface="Arial" panose="020B0604020202020204" pitchFamily="34" charset="0"/>
              </a:rPr>
              <a:t>pri čemer se zgornja meja trajektorije izdatkov revidira v intervalih (denimo) 3-4 let</a:t>
            </a:r>
          </a:p>
          <a:p>
            <a:pPr marL="582613" lvl="5" indent="-177800" defTabSz="844083">
              <a:spcBef>
                <a:spcPts val="369"/>
              </a:spcBef>
              <a:buClr>
                <a:srgbClr val="7F7F7F"/>
              </a:buClr>
            </a:pPr>
            <a:r>
              <a:rPr lang="sl-SI" sz="1600" dirty="0">
                <a:solidFill>
                  <a:srgbClr val="002060"/>
                </a:solidFill>
                <a:latin typeface="Arial" panose="020B0604020202020204" pitchFamily="34" charset="0"/>
                <a:cs typeface="Arial" panose="020B0604020202020204" pitchFamily="34" charset="0"/>
              </a:rPr>
              <a:t>vloga neodvisnih FS pri presoji vzdržnosti trajektorije izdatkov </a:t>
            </a:r>
          </a:p>
          <a:p>
            <a:pPr lvl="3" defTabSz="844083">
              <a:spcBef>
                <a:spcPts val="369"/>
              </a:spcBef>
              <a:buClr>
                <a:srgbClr val="7F7F7F"/>
              </a:buClr>
            </a:pPr>
            <a:r>
              <a:rPr lang="sl-SI" sz="1800" dirty="0">
                <a:solidFill>
                  <a:srgbClr val="002060"/>
                </a:solidFill>
              </a:rPr>
              <a:t>Zniževanje dolga (prilagajanje) se izvaja po dveh različnih hitrostih</a:t>
            </a:r>
          </a:p>
          <a:p>
            <a:pPr lvl="4" defTabSz="844083">
              <a:spcBef>
                <a:spcPts val="369"/>
              </a:spcBef>
              <a:buClr>
                <a:srgbClr val="7F7F7F"/>
              </a:buClr>
            </a:pPr>
            <a:r>
              <a:rPr lang="sl-SI" sz="1600" dirty="0">
                <a:solidFill>
                  <a:srgbClr val="002060"/>
                </a:solidFill>
              </a:rPr>
              <a:t>za različni vrsti dolga</a:t>
            </a:r>
          </a:p>
        </p:txBody>
      </p:sp>
    </p:spTree>
    <p:extLst>
      <p:ext uri="{BB962C8B-B14F-4D97-AF65-F5344CB8AC3E}">
        <p14:creationId xmlns:p14="http://schemas.microsoft.com/office/powerpoint/2010/main" val="10551153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09600"/>
            <a:ext cx="9361487" cy="366713"/>
          </a:xfrm>
        </p:spPr>
        <p:txBody>
          <a:bodyPr>
            <a:normAutofit fontScale="90000"/>
          </a:bodyPr>
          <a:lstStyle/>
          <a:p>
            <a:r>
              <a:rPr lang="en-GB" dirty="0" err="1"/>
              <a:t>Plauzibilni</a:t>
            </a:r>
            <a:r>
              <a:rPr lang="en-GB" dirty="0"/>
              <a:t> </a:t>
            </a:r>
            <a:r>
              <a:rPr lang="en-GB" dirty="0" err="1"/>
              <a:t>predlog</a:t>
            </a:r>
            <a:r>
              <a:rPr lang="en-GB" dirty="0"/>
              <a:t> </a:t>
            </a:r>
            <a:r>
              <a:rPr lang="en-GB" dirty="0" err="1"/>
              <a:t>fiskalnega</a:t>
            </a:r>
            <a:r>
              <a:rPr lang="en-GB" dirty="0"/>
              <a:t> </a:t>
            </a:r>
            <a:r>
              <a:rPr lang="en-GB" dirty="0" err="1"/>
              <a:t>pravila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5"/>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 </a:t>
            </a:r>
            <a:r>
              <a:rPr lang="sl-SI" sz="1600" dirty="0">
                <a:solidFill>
                  <a:srgbClr val="002060"/>
                </a:solidFill>
              </a:rPr>
              <a:t>Giavazzi et al (2021):</a:t>
            </a:r>
            <a:endParaRPr lang="sl-SI" sz="2000" dirty="0">
              <a:solidFill>
                <a:srgbClr val="002060"/>
              </a:solidFill>
            </a:endParaRPr>
          </a:p>
          <a:p>
            <a:pPr marL="225425" lvl="4" indent="0" defTabSz="844083">
              <a:spcBef>
                <a:spcPts val="369"/>
              </a:spcBef>
              <a:buClr>
                <a:srgbClr val="7F7F7F"/>
              </a:buClr>
              <a:buNone/>
            </a:pPr>
            <a:endParaRPr lang="sl-SI" sz="1800" dirty="0">
              <a:solidFill>
                <a:srgbClr val="002060"/>
              </a:solidFill>
              <a:latin typeface="Arial" panose="020B0604020202020204" pitchFamily="34" charset="0"/>
              <a:cs typeface="Arial" panose="020B0604020202020204" pitchFamily="34" charset="0"/>
            </a:endParaRPr>
          </a:p>
          <a:p>
            <a:pPr marL="403225" lvl="4" indent="-177800" defTabSz="844083">
              <a:spcBef>
                <a:spcPts val="369"/>
              </a:spcBef>
              <a:buClr>
                <a:srgbClr val="7F7F7F"/>
              </a:buClr>
            </a:pPr>
            <a:r>
              <a:rPr lang="sl-SI" sz="1800" dirty="0">
                <a:solidFill>
                  <a:srgbClr val="002060"/>
                </a:solidFill>
                <a:latin typeface="Arial" panose="020B0604020202020204" pitchFamily="34" charset="0"/>
                <a:cs typeface="Arial" panose="020B0604020202020204" pitchFamily="34" charset="0"/>
              </a:rPr>
              <a:t>Formula za doseganje srednjeročnega ciljnega dolga </a:t>
            </a:r>
            <a:r>
              <a:rPr lang="sl-SI" sz="1800" i="1" dirty="0">
                <a:solidFill>
                  <a:srgbClr val="C00000"/>
                </a:solidFill>
                <a:latin typeface="Arial" panose="020B0604020202020204" pitchFamily="34" charset="0"/>
                <a:cs typeface="Arial" panose="020B0604020202020204" pitchFamily="34" charset="0"/>
              </a:rPr>
              <a:t>d</a:t>
            </a:r>
            <a:r>
              <a:rPr lang="sl-SI" sz="1800" i="1" baseline="-25000" dirty="0">
                <a:solidFill>
                  <a:srgbClr val="C00000"/>
                </a:solidFill>
                <a:latin typeface="Arial" panose="020B0604020202020204" pitchFamily="34" charset="0"/>
                <a:cs typeface="Arial" panose="020B0604020202020204" pitchFamily="34" charset="0"/>
              </a:rPr>
              <a:t>t+10</a:t>
            </a:r>
            <a:r>
              <a:rPr lang="sl-SI" sz="1800" dirty="0">
                <a:solidFill>
                  <a:srgbClr val="002060"/>
                </a:solidFill>
                <a:latin typeface="Arial" panose="020B0604020202020204" pitchFamily="34" charset="0"/>
                <a:cs typeface="Arial" panose="020B0604020202020204" pitchFamily="34" charset="0"/>
              </a:rPr>
              <a:t>:</a:t>
            </a:r>
          </a:p>
          <a:p>
            <a:pPr marL="403225" lvl="4" indent="-177800" defTabSz="844083">
              <a:spcBef>
                <a:spcPts val="369"/>
              </a:spcBef>
              <a:buClr>
                <a:srgbClr val="7F7F7F"/>
              </a:buClr>
            </a:pPr>
            <a:endParaRPr lang="en-US" sz="1800" dirty="0">
              <a:solidFill>
                <a:schemeClr val="tx2">
                  <a:lumMod val="75000"/>
                </a:schemeClr>
              </a:solidFill>
            </a:endParaRPr>
          </a:p>
          <a:p>
            <a:pPr marL="0" lvl="2" indent="0" defTabSz="844083">
              <a:spcBef>
                <a:spcPts val="369"/>
              </a:spcBef>
              <a:buClr>
                <a:srgbClr val="7F7F7F"/>
              </a:buClr>
              <a:buNone/>
            </a:pPr>
            <a:endParaRPr lang="sl-SI" sz="2000" dirty="0">
              <a:solidFill>
                <a:srgbClr val="002060"/>
              </a:solidFill>
            </a:endParaRPr>
          </a:p>
          <a:p>
            <a:pPr lvl="3" defTabSz="844083">
              <a:spcBef>
                <a:spcPts val="369"/>
              </a:spcBef>
              <a:buClr>
                <a:srgbClr val="7F7F7F"/>
              </a:buClr>
            </a:pPr>
            <a:r>
              <a:rPr lang="sl-SI" sz="1800" dirty="0">
                <a:solidFill>
                  <a:srgbClr val="002060"/>
                </a:solidFill>
              </a:rPr>
              <a:t>kjer:</a:t>
            </a:r>
          </a:p>
          <a:p>
            <a:pPr lvl="4" defTabSz="844083">
              <a:spcBef>
                <a:spcPts val="369"/>
              </a:spcBef>
              <a:spcAft>
                <a:spcPts val="600"/>
              </a:spcAft>
              <a:buClr>
                <a:srgbClr val="7F7F7F"/>
              </a:buClr>
            </a:pPr>
            <a:r>
              <a:rPr lang="en-GB" sz="1800" i="1" dirty="0"/>
              <a:t>d</a:t>
            </a:r>
            <a:r>
              <a:rPr lang="en-GB" sz="1800" i="1" baseline="-25000" dirty="0"/>
              <a:t>t</a:t>
            </a:r>
            <a:r>
              <a:rPr lang="en-GB" sz="1800" dirty="0"/>
              <a:t> = </a:t>
            </a:r>
            <a:r>
              <a:rPr lang="en-GB" sz="1800" i="1" dirty="0" err="1"/>
              <a:t>d</a:t>
            </a:r>
            <a:r>
              <a:rPr lang="en-GB" sz="1800" i="1" baseline="-25000" dirty="0" err="1"/>
              <a:t>F,t</a:t>
            </a:r>
            <a:r>
              <a:rPr lang="en-GB" sz="1800" i="1" dirty="0"/>
              <a:t> </a:t>
            </a:r>
            <a:r>
              <a:rPr lang="en-GB" sz="1800" dirty="0"/>
              <a:t>+</a:t>
            </a:r>
            <a:r>
              <a:rPr lang="en-GB" sz="1800" i="1" dirty="0"/>
              <a:t> </a:t>
            </a:r>
            <a:r>
              <a:rPr lang="en-GB" sz="1800" i="1" dirty="0" err="1"/>
              <a:t>d</a:t>
            </a:r>
            <a:r>
              <a:rPr lang="en-GB" sz="1800" i="1" baseline="-25000" dirty="0" err="1"/>
              <a:t>S,t</a:t>
            </a:r>
            <a:r>
              <a:rPr lang="en-GB" sz="1800" i="1" baseline="-25000" dirty="0"/>
              <a:t> </a:t>
            </a:r>
            <a:r>
              <a:rPr lang="en-GB" sz="1800" i="1" dirty="0"/>
              <a:t>; </a:t>
            </a:r>
            <a:r>
              <a:rPr lang="el-GR" sz="1800" i="1" dirty="0">
                <a:solidFill>
                  <a:srgbClr val="C00000"/>
                </a:solidFill>
              </a:rPr>
              <a:t>β</a:t>
            </a:r>
            <a:r>
              <a:rPr lang="sl-SI" sz="1800" i="1" dirty="0">
                <a:solidFill>
                  <a:srgbClr val="C00000"/>
                </a:solidFill>
              </a:rPr>
              <a:t> &gt; </a:t>
            </a:r>
            <a:r>
              <a:rPr lang="sl-SI" sz="1800" dirty="0">
                <a:solidFill>
                  <a:srgbClr val="C00000"/>
                </a:solidFill>
              </a:rPr>
              <a:t>𝛾</a:t>
            </a:r>
            <a:endParaRPr lang="en-GB" sz="1800" i="1" baseline="-25000" dirty="0"/>
          </a:p>
          <a:p>
            <a:pPr lvl="4" defTabSz="844083">
              <a:spcBef>
                <a:spcPts val="369"/>
              </a:spcBef>
              <a:spcAft>
                <a:spcPts val="600"/>
              </a:spcAft>
              <a:buClr>
                <a:srgbClr val="7F7F7F"/>
              </a:buClr>
            </a:pPr>
            <a:r>
              <a:rPr lang="en-GB" sz="1800" i="1" dirty="0" err="1">
                <a:solidFill>
                  <a:srgbClr val="C00000"/>
                </a:solidFill>
              </a:rPr>
              <a:t>d</a:t>
            </a:r>
            <a:r>
              <a:rPr lang="en-GB" sz="1800" i="1" baseline="-25000" dirty="0" err="1">
                <a:solidFill>
                  <a:srgbClr val="C00000"/>
                </a:solidFill>
              </a:rPr>
              <a:t>S,t</a:t>
            </a:r>
            <a:r>
              <a:rPr lang="en-GB" sz="1800" i="1" baseline="-25000" dirty="0"/>
              <a:t> </a:t>
            </a:r>
            <a:r>
              <a:rPr lang="en-GB" sz="1800" i="1" dirty="0">
                <a:solidFill>
                  <a:srgbClr val="002060"/>
                </a:solidFill>
              </a:rPr>
              <a:t>:</a:t>
            </a:r>
            <a:r>
              <a:rPr lang="en-GB" sz="1800" dirty="0">
                <a:solidFill>
                  <a:srgbClr val="002060"/>
                </a:solidFill>
              </a:rPr>
              <a:t> </a:t>
            </a:r>
            <a:r>
              <a:rPr lang="en-GB" sz="1800" dirty="0" err="1">
                <a:solidFill>
                  <a:srgbClr val="002060"/>
                </a:solidFill>
              </a:rPr>
              <a:t>dolg</a:t>
            </a:r>
            <a:r>
              <a:rPr lang="en-GB" sz="1800" dirty="0">
                <a:solidFill>
                  <a:srgbClr val="002060"/>
                </a:solidFill>
              </a:rPr>
              <a:t>, </a:t>
            </a:r>
            <a:r>
              <a:rPr lang="en-GB" sz="1800" dirty="0" err="1">
                <a:solidFill>
                  <a:srgbClr val="002060"/>
                </a:solidFill>
              </a:rPr>
              <a:t>ki</a:t>
            </a:r>
            <a:r>
              <a:rPr lang="en-GB" sz="1800" dirty="0">
                <a:solidFill>
                  <a:srgbClr val="002060"/>
                </a:solidFill>
              </a:rPr>
              <a:t> se </a:t>
            </a:r>
            <a:r>
              <a:rPr lang="en-GB" sz="1800" dirty="0" err="1">
                <a:solidFill>
                  <a:srgbClr val="002060"/>
                </a:solidFill>
              </a:rPr>
              <a:t>počasneje</a:t>
            </a:r>
            <a:r>
              <a:rPr lang="en-GB" sz="1800" dirty="0">
                <a:solidFill>
                  <a:srgbClr val="002060"/>
                </a:solidFill>
              </a:rPr>
              <a:t> </a:t>
            </a:r>
            <a:r>
              <a:rPr lang="en-GB" sz="1800" dirty="0" err="1">
                <a:solidFill>
                  <a:srgbClr val="002060"/>
                </a:solidFill>
              </a:rPr>
              <a:t>prilagaja</a:t>
            </a:r>
            <a:r>
              <a:rPr lang="en-GB" sz="1800" dirty="0">
                <a:solidFill>
                  <a:srgbClr val="002060"/>
                </a:solidFill>
              </a:rPr>
              <a:t> s </a:t>
            </a:r>
            <a:r>
              <a:rPr lang="en-GB" sz="1800" dirty="0" err="1">
                <a:solidFill>
                  <a:srgbClr val="002060"/>
                </a:solidFill>
              </a:rPr>
              <a:t>hitrostjo</a:t>
            </a:r>
            <a:r>
              <a:rPr lang="en-GB" sz="1800" dirty="0">
                <a:solidFill>
                  <a:srgbClr val="002060"/>
                </a:solidFill>
              </a:rPr>
              <a:t> </a:t>
            </a:r>
            <a:r>
              <a:rPr lang="sl-SI" sz="1800" dirty="0">
                <a:solidFill>
                  <a:srgbClr val="C00000"/>
                </a:solidFill>
              </a:rPr>
              <a:t>𝛾</a:t>
            </a:r>
            <a:endParaRPr lang="en-GB" sz="1800" dirty="0">
              <a:solidFill>
                <a:srgbClr val="C00000"/>
              </a:solidFill>
            </a:endParaRPr>
          </a:p>
          <a:p>
            <a:pPr lvl="4" defTabSz="844083">
              <a:spcBef>
                <a:spcPts val="369"/>
              </a:spcBef>
              <a:spcAft>
                <a:spcPts val="600"/>
              </a:spcAft>
              <a:buClr>
                <a:srgbClr val="7F7F7F"/>
              </a:buClr>
            </a:pPr>
            <a:r>
              <a:rPr lang="en-GB" sz="1800" i="1" dirty="0" err="1"/>
              <a:t>d</a:t>
            </a:r>
            <a:r>
              <a:rPr lang="en-GB" sz="1800" i="1" baseline="-25000" dirty="0" err="1"/>
              <a:t>S,t</a:t>
            </a:r>
            <a:r>
              <a:rPr lang="sl-SI" sz="1800" dirty="0">
                <a:solidFill>
                  <a:srgbClr val="002060"/>
                </a:solidFill>
              </a:rPr>
              <a:t> je vsota dveh komponent: </a:t>
            </a:r>
          </a:p>
          <a:p>
            <a:pPr lvl="5" defTabSz="844083">
              <a:spcBef>
                <a:spcPts val="369"/>
              </a:spcBef>
              <a:spcAft>
                <a:spcPts val="600"/>
              </a:spcAft>
              <a:buClr>
                <a:srgbClr val="7F7F7F"/>
              </a:buClr>
            </a:pPr>
            <a:r>
              <a:rPr lang="sl-SI" sz="1800" dirty="0">
                <a:solidFill>
                  <a:srgbClr val="002060"/>
                </a:solidFill>
                <a:latin typeface="Arial" panose="020B0604020202020204" pitchFamily="34" charset="0"/>
                <a:cs typeface="Arial" panose="020B0604020202020204" pitchFamily="34" charset="0"/>
              </a:rPr>
              <a:t>dolg, nakopičen zaradi "</a:t>
            </a:r>
            <a:r>
              <a:rPr lang="sl-SI" sz="1800" u="sng" dirty="0">
                <a:solidFill>
                  <a:srgbClr val="002060"/>
                </a:solidFill>
                <a:latin typeface="Arial" panose="020B0604020202020204" pitchFamily="34" charset="0"/>
                <a:cs typeface="Arial" panose="020B0604020202020204" pitchFamily="34" charset="0"/>
              </a:rPr>
              <a:t>odziva na krize</a:t>
            </a:r>
            <a:r>
              <a:rPr lang="sl-SI" sz="1800" dirty="0">
                <a:solidFill>
                  <a:srgbClr val="002060"/>
                </a:solidFill>
                <a:latin typeface="Arial" panose="020B0604020202020204" pitchFamily="34" charset="0"/>
                <a:cs typeface="Arial" panose="020B0604020202020204" pitchFamily="34" charset="0"/>
              </a:rPr>
              <a:t>" (ko je aktivna splošna izstopna klavzula EU) in so primanjkljaji potrebni za ublažitev škodljivih učinkov hudih recesij </a:t>
            </a:r>
          </a:p>
          <a:p>
            <a:pPr lvl="5" defTabSz="844083">
              <a:spcBef>
                <a:spcPts val="369"/>
              </a:spcBef>
              <a:spcAft>
                <a:spcPts val="600"/>
              </a:spcAft>
              <a:buClr>
                <a:srgbClr val="7F7F7F"/>
              </a:buClr>
            </a:pPr>
            <a:r>
              <a:rPr lang="sl-SI" sz="1800" dirty="0">
                <a:solidFill>
                  <a:srgbClr val="002060"/>
                </a:solidFill>
                <a:latin typeface="Arial" panose="020B0604020202020204" pitchFamily="34" charset="0"/>
                <a:cs typeface="Arial" panose="020B0604020202020204" pitchFamily="34" charset="0"/>
              </a:rPr>
              <a:t>dolg, namenjen financiranju "</a:t>
            </a:r>
            <a:r>
              <a:rPr lang="sl-SI" sz="1800" u="sng" dirty="0">
                <a:solidFill>
                  <a:srgbClr val="002060"/>
                </a:solidFill>
                <a:latin typeface="Arial" panose="020B0604020202020204" pitchFamily="34" charset="0"/>
                <a:cs typeface="Arial" panose="020B0604020202020204" pitchFamily="34" charset="0"/>
              </a:rPr>
              <a:t>izdatkov za prihodnost</a:t>
            </a:r>
            <a:r>
              <a:rPr lang="sl-SI" sz="1800" dirty="0">
                <a:solidFill>
                  <a:srgbClr val="002060"/>
                </a:solidFill>
                <a:latin typeface="Arial" panose="020B0604020202020204" pitchFamily="34" charset="0"/>
                <a:cs typeface="Arial" panose="020B0604020202020204" pitchFamily="34" charset="0"/>
              </a:rPr>
              <a:t>", t.j. javne naložbe, ki povečujejo dolgoročno rast in izdatki, ki financirajo nekatere javne dobrine (podnebje, tehnologija, demografija), ki bodo koristile prihodnjim generacijam</a:t>
            </a:r>
            <a:r>
              <a:rPr lang="sl-SI" sz="1800" dirty="0">
                <a:solidFill>
                  <a:srgbClr val="002060"/>
                </a:solidFill>
              </a:rPr>
              <a:t> </a:t>
            </a:r>
          </a:p>
          <a:p>
            <a:pPr lvl="4" defTabSz="844083">
              <a:spcBef>
                <a:spcPts val="369"/>
              </a:spcBef>
              <a:spcAft>
                <a:spcPts val="600"/>
              </a:spcAft>
              <a:buClr>
                <a:srgbClr val="7F7F7F"/>
              </a:buClr>
            </a:pPr>
            <a:r>
              <a:rPr lang="en-GB" sz="1800" i="1" dirty="0" err="1">
                <a:solidFill>
                  <a:srgbClr val="C00000"/>
                </a:solidFill>
              </a:rPr>
              <a:t>d</a:t>
            </a:r>
            <a:r>
              <a:rPr lang="en-GB" sz="1800" i="1" baseline="-25000" dirty="0" err="1">
                <a:solidFill>
                  <a:srgbClr val="C00000"/>
                </a:solidFill>
              </a:rPr>
              <a:t>F,t</a:t>
            </a:r>
            <a:r>
              <a:rPr lang="en-GB" sz="1800" i="1" baseline="-25000" dirty="0"/>
              <a:t> </a:t>
            </a:r>
            <a:r>
              <a:rPr lang="en-GB" sz="1800" i="1" dirty="0">
                <a:solidFill>
                  <a:srgbClr val="002060"/>
                </a:solidFill>
              </a:rPr>
              <a:t>:</a:t>
            </a:r>
            <a:r>
              <a:rPr lang="en-GB" sz="1800" dirty="0">
                <a:solidFill>
                  <a:srgbClr val="002060"/>
                </a:solidFill>
              </a:rPr>
              <a:t> </a:t>
            </a:r>
            <a:r>
              <a:rPr lang="en-GB" sz="1800" dirty="0" err="1">
                <a:solidFill>
                  <a:srgbClr val="002060"/>
                </a:solidFill>
              </a:rPr>
              <a:t>rezidualni</a:t>
            </a:r>
            <a:r>
              <a:rPr lang="en-GB" sz="1800" dirty="0">
                <a:solidFill>
                  <a:srgbClr val="002060"/>
                </a:solidFill>
              </a:rPr>
              <a:t> </a:t>
            </a:r>
            <a:r>
              <a:rPr lang="en-GB" sz="1800" dirty="0" err="1">
                <a:solidFill>
                  <a:srgbClr val="002060"/>
                </a:solidFill>
              </a:rPr>
              <a:t>dolg</a:t>
            </a:r>
            <a:r>
              <a:rPr lang="en-GB" sz="1800" dirty="0">
                <a:solidFill>
                  <a:srgbClr val="002060"/>
                </a:solidFill>
              </a:rPr>
              <a:t>, </a:t>
            </a:r>
            <a:r>
              <a:rPr lang="en-GB" sz="1800" dirty="0" err="1">
                <a:solidFill>
                  <a:srgbClr val="002060"/>
                </a:solidFill>
              </a:rPr>
              <a:t>ki</a:t>
            </a:r>
            <a:r>
              <a:rPr lang="en-GB" sz="1800" dirty="0">
                <a:solidFill>
                  <a:srgbClr val="002060"/>
                </a:solidFill>
              </a:rPr>
              <a:t> se </a:t>
            </a:r>
            <a:r>
              <a:rPr lang="en-GB" sz="1800" dirty="0" err="1">
                <a:solidFill>
                  <a:srgbClr val="002060"/>
                </a:solidFill>
              </a:rPr>
              <a:t>hitro</a:t>
            </a:r>
            <a:r>
              <a:rPr lang="en-GB" sz="1800" dirty="0">
                <a:solidFill>
                  <a:srgbClr val="002060"/>
                </a:solidFill>
              </a:rPr>
              <a:t> </a:t>
            </a:r>
            <a:r>
              <a:rPr lang="en-GB" sz="1800" dirty="0" err="1">
                <a:solidFill>
                  <a:srgbClr val="002060"/>
                </a:solidFill>
              </a:rPr>
              <a:t>prilagaja</a:t>
            </a:r>
            <a:r>
              <a:rPr lang="en-GB" sz="1800" dirty="0">
                <a:solidFill>
                  <a:srgbClr val="002060"/>
                </a:solidFill>
              </a:rPr>
              <a:t> s </a:t>
            </a:r>
            <a:r>
              <a:rPr lang="en-GB" sz="1800" dirty="0" err="1">
                <a:solidFill>
                  <a:srgbClr val="002060"/>
                </a:solidFill>
              </a:rPr>
              <a:t>hitrostjo</a:t>
            </a:r>
            <a:r>
              <a:rPr lang="en-GB" sz="1800" dirty="0">
                <a:solidFill>
                  <a:srgbClr val="002060"/>
                </a:solidFill>
              </a:rPr>
              <a:t> </a:t>
            </a:r>
            <a:r>
              <a:rPr lang="el-GR" sz="1800" i="1" dirty="0">
                <a:solidFill>
                  <a:srgbClr val="C00000"/>
                </a:solidFill>
              </a:rPr>
              <a:t>β</a:t>
            </a:r>
            <a:endParaRPr lang="en-GB" sz="1800" dirty="0">
              <a:solidFill>
                <a:srgbClr val="C00000"/>
              </a:solidFill>
            </a:endParaRPr>
          </a:p>
        </p:txBody>
      </p:sp>
      <p:pic>
        <p:nvPicPr>
          <p:cNvPr id="2" name="Picture 1">
            <a:extLst>
              <a:ext uri="{FF2B5EF4-FFF2-40B4-BE49-F238E27FC236}">
                <a16:creationId xmlns:a16="http://schemas.microsoft.com/office/drawing/2014/main" id="{634DA017-24E7-8444-82F6-8C856F931C77}"/>
              </a:ext>
            </a:extLst>
          </p:cNvPr>
          <p:cNvPicPr>
            <a:picLocks noChangeAspect="1"/>
          </p:cNvPicPr>
          <p:nvPr/>
        </p:nvPicPr>
        <p:blipFill>
          <a:blip r:embed="rId2"/>
          <a:stretch>
            <a:fillRect/>
          </a:stretch>
        </p:blipFill>
        <p:spPr>
          <a:xfrm>
            <a:off x="2362200" y="2438400"/>
            <a:ext cx="3200400" cy="588414"/>
          </a:xfrm>
          <a:prstGeom prst="rect">
            <a:avLst/>
          </a:prstGeom>
        </p:spPr>
      </p:pic>
    </p:spTree>
    <p:extLst>
      <p:ext uri="{BB962C8B-B14F-4D97-AF65-F5344CB8AC3E}">
        <p14:creationId xmlns:p14="http://schemas.microsoft.com/office/powerpoint/2010/main" val="296472170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09600"/>
            <a:ext cx="9361487" cy="366713"/>
          </a:xfrm>
        </p:spPr>
        <p:txBody>
          <a:bodyPr>
            <a:normAutofit fontScale="90000"/>
          </a:bodyPr>
          <a:lstStyle/>
          <a:p>
            <a:r>
              <a:rPr lang="en-GB" dirty="0" err="1"/>
              <a:t>Prednosti</a:t>
            </a:r>
            <a:r>
              <a:rPr lang="en-GB" dirty="0"/>
              <a:t> &amp; </a:t>
            </a:r>
            <a:r>
              <a:rPr lang="en-GB" dirty="0" err="1"/>
              <a:t>slabosti</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361487"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2000" dirty="0">
                <a:solidFill>
                  <a:srgbClr val="002060"/>
                </a:solidFill>
              </a:rPr>
              <a:t> </a:t>
            </a:r>
            <a:r>
              <a:rPr lang="sl-SI" sz="2000" b="1" dirty="0">
                <a:solidFill>
                  <a:srgbClr val="002060"/>
                </a:solidFill>
              </a:rPr>
              <a:t>Prednosti:</a:t>
            </a:r>
          </a:p>
          <a:p>
            <a:pPr marL="403225" lvl="4" indent="-177800" defTabSz="844083">
              <a:spcBef>
                <a:spcPts val="369"/>
              </a:spcBef>
              <a:buClr>
                <a:srgbClr val="7F7F7F"/>
              </a:buClr>
            </a:pPr>
            <a:r>
              <a:rPr lang="en-US" sz="1800" dirty="0" err="1">
                <a:solidFill>
                  <a:srgbClr val="002060"/>
                </a:solidFill>
              </a:rPr>
              <a:t>Pravilo</a:t>
            </a:r>
            <a:r>
              <a:rPr lang="en-US" sz="1800" dirty="0">
                <a:solidFill>
                  <a:srgbClr val="002060"/>
                </a:solidFill>
              </a:rPr>
              <a:t> </a:t>
            </a:r>
            <a:r>
              <a:rPr lang="en-US" sz="1800" dirty="0" err="1">
                <a:solidFill>
                  <a:srgbClr val="002060"/>
                </a:solidFill>
              </a:rPr>
              <a:t>omogoča</a:t>
            </a:r>
            <a:r>
              <a:rPr lang="en-US" sz="1800" dirty="0">
                <a:solidFill>
                  <a:srgbClr val="002060"/>
                </a:solidFill>
              </a:rPr>
              <a:t>, da se </a:t>
            </a:r>
            <a:r>
              <a:rPr lang="en-US" sz="1800" dirty="0" err="1">
                <a:solidFill>
                  <a:srgbClr val="002060"/>
                </a:solidFill>
              </a:rPr>
              <a:t>ciljni</a:t>
            </a:r>
            <a:r>
              <a:rPr lang="en-US" sz="1800" dirty="0">
                <a:solidFill>
                  <a:srgbClr val="002060"/>
                </a:solidFill>
              </a:rPr>
              <a:t> </a:t>
            </a:r>
            <a:r>
              <a:rPr lang="en-US" sz="1800" dirty="0" err="1">
                <a:solidFill>
                  <a:srgbClr val="002060"/>
                </a:solidFill>
              </a:rPr>
              <a:t>dolg</a:t>
            </a:r>
            <a:r>
              <a:rPr lang="en-US" sz="1800" dirty="0">
                <a:solidFill>
                  <a:srgbClr val="002060"/>
                </a:solidFill>
              </a:rPr>
              <a:t> </a:t>
            </a:r>
            <a:r>
              <a:rPr lang="en-US" sz="1800" i="1" dirty="0">
                <a:solidFill>
                  <a:srgbClr val="C00000"/>
                </a:solidFill>
              </a:rPr>
              <a:t>d*</a:t>
            </a:r>
            <a:r>
              <a:rPr lang="en-US" sz="1800" dirty="0">
                <a:solidFill>
                  <a:schemeClr val="tx2">
                    <a:lumMod val="75000"/>
                  </a:schemeClr>
                </a:solidFill>
              </a:rPr>
              <a:t> </a:t>
            </a:r>
            <a:r>
              <a:rPr lang="en-US" sz="1800" dirty="0" err="1">
                <a:solidFill>
                  <a:srgbClr val="002060"/>
                </a:solidFill>
              </a:rPr>
              <a:t>določi</a:t>
            </a:r>
            <a:r>
              <a:rPr lang="en-US" sz="1800" dirty="0">
                <a:solidFill>
                  <a:srgbClr val="002060"/>
                </a:solidFill>
              </a:rPr>
              <a:t> </a:t>
            </a:r>
            <a:r>
              <a:rPr lang="en-US" sz="1800" dirty="0" err="1">
                <a:solidFill>
                  <a:srgbClr val="002060"/>
                </a:solidFill>
              </a:rPr>
              <a:t>specifično</a:t>
            </a:r>
            <a:r>
              <a:rPr lang="en-US" sz="1800" dirty="0">
                <a:solidFill>
                  <a:srgbClr val="002060"/>
                </a:solidFill>
              </a:rPr>
              <a:t> za </a:t>
            </a:r>
            <a:r>
              <a:rPr lang="en-US" sz="1800" dirty="0" err="1">
                <a:solidFill>
                  <a:srgbClr val="002060"/>
                </a:solidFill>
              </a:rPr>
              <a:t>države</a:t>
            </a:r>
            <a:r>
              <a:rPr lang="en-US" sz="1800" dirty="0">
                <a:solidFill>
                  <a:srgbClr val="002060"/>
                </a:solidFill>
              </a:rPr>
              <a:t> (</a:t>
            </a:r>
            <a:r>
              <a:rPr lang="en-US" sz="1800" dirty="0" err="1">
                <a:solidFill>
                  <a:srgbClr val="002060"/>
                </a:solidFill>
              </a:rPr>
              <a:t>Italija</a:t>
            </a:r>
            <a:r>
              <a:rPr lang="en-US" sz="1800" dirty="0">
                <a:solidFill>
                  <a:srgbClr val="002060"/>
                </a:solidFill>
              </a:rPr>
              <a:t> v. </a:t>
            </a:r>
            <a:r>
              <a:rPr lang="en-US" sz="1800" dirty="0" err="1">
                <a:solidFill>
                  <a:srgbClr val="002060"/>
                </a:solidFill>
              </a:rPr>
              <a:t>Slovenija</a:t>
            </a:r>
            <a:r>
              <a:rPr lang="en-US" sz="1800" dirty="0">
                <a:solidFill>
                  <a:srgbClr val="002060"/>
                </a:solidFill>
              </a:rPr>
              <a:t>)</a:t>
            </a:r>
          </a:p>
          <a:p>
            <a:pPr marL="403225" lvl="4" indent="-177800" defTabSz="844083">
              <a:spcBef>
                <a:spcPts val="369"/>
              </a:spcBef>
              <a:buClr>
                <a:srgbClr val="7F7F7F"/>
              </a:buClr>
            </a:pPr>
            <a:r>
              <a:rPr lang="en-US" sz="1800" dirty="0" err="1">
                <a:solidFill>
                  <a:srgbClr val="002060"/>
                </a:solidFill>
              </a:rPr>
              <a:t>Zniževanje</a:t>
            </a:r>
            <a:r>
              <a:rPr lang="en-US" sz="1800" dirty="0">
                <a:solidFill>
                  <a:srgbClr val="002060"/>
                </a:solidFill>
              </a:rPr>
              <a:t> </a:t>
            </a:r>
            <a:r>
              <a:rPr lang="en-US" sz="1800" dirty="0" err="1">
                <a:solidFill>
                  <a:srgbClr val="002060"/>
                </a:solidFill>
              </a:rPr>
              <a:t>dolga</a:t>
            </a:r>
            <a:r>
              <a:rPr lang="en-US" sz="1800" dirty="0">
                <a:solidFill>
                  <a:srgbClr val="002060"/>
                </a:solidFill>
              </a:rPr>
              <a:t> se </a:t>
            </a:r>
            <a:r>
              <a:rPr lang="en-US" sz="1800" dirty="0" err="1">
                <a:solidFill>
                  <a:srgbClr val="002060"/>
                </a:solidFill>
              </a:rPr>
              <a:t>avtomatsko</a:t>
            </a:r>
            <a:r>
              <a:rPr lang="en-US" sz="1800" dirty="0">
                <a:solidFill>
                  <a:srgbClr val="002060"/>
                </a:solidFill>
              </a:rPr>
              <a:t> </a:t>
            </a:r>
            <a:r>
              <a:rPr lang="en-US" sz="1800" dirty="0" err="1">
                <a:solidFill>
                  <a:srgbClr val="002060"/>
                </a:solidFill>
              </a:rPr>
              <a:t>odziva</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spremembe</a:t>
            </a:r>
            <a:r>
              <a:rPr lang="en-US" sz="1800" dirty="0">
                <a:solidFill>
                  <a:srgbClr val="002060"/>
                </a:solidFill>
              </a:rPr>
              <a:t> v </a:t>
            </a:r>
            <a:r>
              <a:rPr lang="en-US" sz="1800" dirty="0" err="1">
                <a:solidFill>
                  <a:srgbClr val="002060"/>
                </a:solidFill>
              </a:rPr>
              <a:t>makroekonomskem</a:t>
            </a:r>
            <a:r>
              <a:rPr lang="en-US" sz="1800" dirty="0">
                <a:solidFill>
                  <a:srgbClr val="002060"/>
                </a:solidFill>
              </a:rPr>
              <a:t> </a:t>
            </a:r>
            <a:r>
              <a:rPr lang="en-US" sz="1800" dirty="0" err="1">
                <a:solidFill>
                  <a:srgbClr val="002060"/>
                </a:solidFill>
              </a:rPr>
              <a:t>okolju</a:t>
            </a:r>
            <a:r>
              <a:rPr lang="en-US" sz="1800" dirty="0">
                <a:solidFill>
                  <a:srgbClr val="002060"/>
                </a:solidFill>
              </a:rPr>
              <a:t> (</a:t>
            </a:r>
            <a:r>
              <a:rPr lang="en-US" sz="1800" i="1" dirty="0">
                <a:solidFill>
                  <a:srgbClr val="C00000"/>
                </a:solidFill>
              </a:rPr>
              <a:t>r</a:t>
            </a:r>
            <a:r>
              <a:rPr lang="en-US" sz="1800" dirty="0">
                <a:solidFill>
                  <a:schemeClr val="tx2">
                    <a:lumMod val="75000"/>
                  </a:schemeClr>
                </a:solidFill>
              </a:rPr>
              <a:t> </a:t>
            </a:r>
            <a:r>
              <a:rPr lang="en-US" sz="1800" dirty="0">
                <a:solidFill>
                  <a:srgbClr val="002060"/>
                </a:solidFill>
              </a:rPr>
              <a:t>in</a:t>
            </a:r>
            <a:r>
              <a:rPr lang="en-US" sz="1800" dirty="0">
                <a:solidFill>
                  <a:schemeClr val="tx2">
                    <a:lumMod val="75000"/>
                  </a:schemeClr>
                </a:solidFill>
              </a:rPr>
              <a:t> </a:t>
            </a:r>
            <a:r>
              <a:rPr lang="en-US" sz="1800" i="1" dirty="0">
                <a:solidFill>
                  <a:srgbClr val="C00000"/>
                </a:solidFill>
              </a:rPr>
              <a:t>g</a:t>
            </a:r>
            <a:r>
              <a:rPr lang="en-US" sz="1800" dirty="0">
                <a:solidFill>
                  <a:srgbClr val="002060"/>
                </a:solidFill>
              </a:rPr>
              <a:t>). </a:t>
            </a:r>
          </a:p>
          <a:p>
            <a:pPr marL="582613" lvl="5" indent="-177800" defTabSz="844083">
              <a:spcBef>
                <a:spcPts val="369"/>
              </a:spcBef>
              <a:buClr>
                <a:srgbClr val="7F7F7F"/>
              </a:buClr>
            </a:pPr>
            <a:r>
              <a:rPr lang="en-US" sz="1600" dirty="0" err="1">
                <a:solidFill>
                  <a:srgbClr val="002060"/>
                </a:solidFill>
                <a:latin typeface="Arial" panose="020B0604020202020204" pitchFamily="34" charset="0"/>
                <a:cs typeface="Arial" panose="020B0604020202020204" pitchFamily="34" charset="0"/>
              </a:rPr>
              <a:t>nižja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vrednost</a:t>
            </a:r>
            <a:r>
              <a:rPr lang="en-US" sz="1600" dirty="0">
                <a:solidFill>
                  <a:srgbClr val="002060"/>
                </a:solidFill>
                <a:latin typeface="Arial" panose="020B0604020202020204" pitchFamily="34" charset="0"/>
                <a:cs typeface="Arial" panose="020B0604020202020204" pitchFamily="34" charset="0"/>
              </a:rPr>
              <a:t> </a:t>
            </a:r>
            <a:r>
              <a:rPr lang="en-US" sz="1600" i="1" dirty="0">
                <a:solidFill>
                  <a:srgbClr val="C00000"/>
                </a:solidFill>
                <a:latin typeface="Arial" panose="020B0604020202020204" pitchFamily="34" charset="0"/>
                <a:cs typeface="Arial" panose="020B0604020202020204" pitchFamily="34" charset="0"/>
              </a:rPr>
              <a:t>r - g</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se </a:t>
            </a:r>
            <a:r>
              <a:rPr lang="en-US" sz="1600" dirty="0" err="1">
                <a:solidFill>
                  <a:srgbClr val="002060"/>
                </a:solidFill>
                <a:latin typeface="Arial" panose="020B0604020202020204" pitchFamily="34" charset="0"/>
                <a:cs typeface="Arial" panose="020B0604020202020204" pitchFamily="34" charset="0"/>
              </a:rPr>
              <a:t>takoj</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prelije</a:t>
            </a:r>
            <a:r>
              <a:rPr lang="en-US" sz="1600" dirty="0">
                <a:solidFill>
                  <a:srgbClr val="002060"/>
                </a:solidFill>
                <a:latin typeface="Arial" panose="020B0604020202020204" pitchFamily="34" charset="0"/>
                <a:cs typeface="Arial" panose="020B0604020202020204" pitchFamily="34" charset="0"/>
              </a:rPr>
              <a:t> v </a:t>
            </a:r>
            <a:r>
              <a:rPr lang="en-US" sz="1600" dirty="0" err="1">
                <a:solidFill>
                  <a:srgbClr val="002060"/>
                </a:solidFill>
                <a:latin typeface="Arial" panose="020B0604020202020204" pitchFamily="34" charset="0"/>
                <a:cs typeface="Arial" panose="020B0604020202020204" pitchFamily="34" charset="0"/>
              </a:rPr>
              <a:t>več</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prostora</a:t>
            </a:r>
            <a:r>
              <a:rPr lang="en-US" sz="1600" dirty="0">
                <a:solidFill>
                  <a:srgbClr val="002060"/>
                </a:solidFill>
                <a:latin typeface="Arial" panose="020B0604020202020204" pitchFamily="34" charset="0"/>
                <a:cs typeface="Arial" panose="020B0604020202020204" pitchFamily="34" charset="0"/>
              </a:rPr>
              <a:t> za </a:t>
            </a:r>
            <a:r>
              <a:rPr lang="en-US" sz="1600" dirty="0" err="1">
                <a:solidFill>
                  <a:srgbClr val="002060"/>
                </a:solidFill>
                <a:latin typeface="Arial" panose="020B0604020202020204" pitchFamily="34" charset="0"/>
                <a:cs typeface="Arial" panose="020B0604020202020204" pitchFamily="34" charset="0"/>
              </a:rPr>
              <a:t>večji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primarni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primanjkljaj</a:t>
            </a:r>
            <a:endParaRPr lang="en-US" sz="1800" dirty="0">
              <a:solidFill>
                <a:srgbClr val="002060"/>
              </a:solidFill>
              <a:latin typeface="Arial" panose="020B0604020202020204" pitchFamily="34" charset="0"/>
              <a:cs typeface="Arial" panose="020B0604020202020204" pitchFamily="34" charset="0"/>
            </a:endParaRPr>
          </a:p>
          <a:p>
            <a:pPr marL="403225" lvl="4" indent="-177800" defTabSz="844083">
              <a:spcBef>
                <a:spcPts val="369"/>
              </a:spcBef>
              <a:buClr>
                <a:srgbClr val="7F7F7F"/>
              </a:buClr>
            </a:pPr>
            <a:r>
              <a:rPr lang="en-US" sz="1800" dirty="0" err="1">
                <a:solidFill>
                  <a:srgbClr val="002060"/>
                </a:solidFill>
              </a:rPr>
              <a:t>Pravilo</a:t>
            </a:r>
            <a:r>
              <a:rPr lang="en-US" sz="1800" dirty="0">
                <a:solidFill>
                  <a:srgbClr val="002060"/>
                </a:solidFill>
              </a:rPr>
              <a:t> </a:t>
            </a:r>
            <a:r>
              <a:rPr lang="en-US" sz="1800" dirty="0" err="1">
                <a:solidFill>
                  <a:srgbClr val="002060"/>
                </a:solidFill>
              </a:rPr>
              <a:t>omogoča</a:t>
            </a:r>
            <a:r>
              <a:rPr lang="en-US" sz="1800" dirty="0">
                <a:solidFill>
                  <a:srgbClr val="002060"/>
                </a:solidFill>
              </a:rPr>
              <a:t> </a:t>
            </a:r>
            <a:r>
              <a:rPr lang="en-US" sz="1800" dirty="0" err="1">
                <a:solidFill>
                  <a:srgbClr val="002060"/>
                </a:solidFill>
              </a:rPr>
              <a:t>postopno</a:t>
            </a:r>
            <a:r>
              <a:rPr lang="en-US" sz="1800" dirty="0">
                <a:solidFill>
                  <a:srgbClr val="002060"/>
                </a:solidFill>
              </a:rPr>
              <a:t> 10-letno </a:t>
            </a:r>
            <a:r>
              <a:rPr lang="en-US" sz="1800" dirty="0" err="1">
                <a:solidFill>
                  <a:srgbClr val="002060"/>
                </a:solidFill>
              </a:rPr>
              <a:t>prilagajanje</a:t>
            </a:r>
            <a:r>
              <a:rPr lang="en-US" sz="1800" dirty="0">
                <a:solidFill>
                  <a:srgbClr val="002060"/>
                </a:solidFill>
              </a:rPr>
              <a:t> </a:t>
            </a:r>
            <a:r>
              <a:rPr lang="en-US" sz="1800" dirty="0" err="1">
                <a:solidFill>
                  <a:srgbClr val="002060"/>
                </a:solidFill>
              </a:rPr>
              <a:t>srednjeročnemu</a:t>
            </a:r>
            <a:r>
              <a:rPr lang="en-US" sz="1800" dirty="0">
                <a:solidFill>
                  <a:srgbClr val="002060"/>
                </a:solidFill>
              </a:rPr>
              <a:t> </a:t>
            </a:r>
            <a:r>
              <a:rPr lang="en-US" sz="1800" dirty="0" err="1">
                <a:solidFill>
                  <a:srgbClr val="002060"/>
                </a:solidFill>
              </a:rPr>
              <a:t>cilju</a:t>
            </a:r>
            <a:r>
              <a:rPr lang="en-US" sz="1800" dirty="0">
                <a:solidFill>
                  <a:srgbClr val="002060"/>
                </a:solidFill>
              </a:rPr>
              <a:t> </a:t>
            </a:r>
            <a:r>
              <a:rPr lang="en-US" sz="1800" i="1" dirty="0">
                <a:solidFill>
                  <a:srgbClr val="C00000"/>
                </a:solidFill>
              </a:rPr>
              <a:t>d</a:t>
            </a:r>
            <a:r>
              <a:rPr lang="en-US" sz="1800" i="1" baseline="-25000" dirty="0">
                <a:solidFill>
                  <a:srgbClr val="C00000"/>
                </a:solidFill>
              </a:rPr>
              <a:t>t+10</a:t>
            </a:r>
          </a:p>
          <a:p>
            <a:pPr marL="582613" lvl="5" indent="-177800" defTabSz="844083">
              <a:spcBef>
                <a:spcPts val="369"/>
              </a:spcBef>
              <a:buClr>
                <a:srgbClr val="7F7F7F"/>
              </a:buClr>
            </a:pPr>
            <a:r>
              <a:rPr lang="en-US" sz="1600" dirty="0" err="1">
                <a:solidFill>
                  <a:srgbClr val="002060"/>
                </a:solidFill>
                <a:latin typeface="Arial" panose="020B0604020202020204" pitchFamily="34" charset="0"/>
                <a:cs typeface="Arial" panose="020B0604020202020204" pitchFamily="34" charset="0"/>
              </a:rPr>
              <a:t>dolgoročni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horizont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preprečuje</a:t>
            </a:r>
            <a:r>
              <a:rPr lang="en-US" sz="1600" dirty="0">
                <a:solidFill>
                  <a:srgbClr val="002060"/>
                </a:solidFill>
                <a:latin typeface="Arial" panose="020B0604020202020204" pitchFamily="34" charset="0"/>
                <a:cs typeface="Arial" panose="020B0604020202020204" pitchFamily="34" charset="0"/>
              </a:rPr>
              <a:t>, da bi </a:t>
            </a:r>
            <a:r>
              <a:rPr lang="en-US" sz="1600" dirty="0" err="1">
                <a:solidFill>
                  <a:srgbClr val="002060"/>
                </a:solidFill>
                <a:latin typeface="Arial" panose="020B0604020202020204" pitchFamily="34" charset="0"/>
                <a:cs typeface="Arial" panose="020B0604020202020204" pitchFamily="34" charset="0"/>
              </a:rPr>
              <a:t>prišlo</a:t>
            </a:r>
            <a:r>
              <a:rPr lang="en-US" sz="1600" dirty="0">
                <a:solidFill>
                  <a:srgbClr val="002060"/>
                </a:solidFill>
                <a:latin typeface="Arial" panose="020B0604020202020204" pitchFamily="34" charset="0"/>
                <a:cs typeface="Arial" panose="020B0604020202020204" pitchFamily="34" charset="0"/>
              </a:rPr>
              <a:t> do </a:t>
            </a:r>
            <a:r>
              <a:rPr lang="en-US" sz="1600" dirty="0" err="1">
                <a:solidFill>
                  <a:srgbClr val="002060"/>
                </a:solidFill>
                <a:latin typeface="Arial" panose="020B0604020202020204" pitchFamily="34" charset="0"/>
                <a:cs typeface="Arial" panose="020B0604020202020204" pitchFamily="34" charset="0"/>
              </a:rPr>
              <a:t>prehitre</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konsolidacije</a:t>
            </a:r>
            <a:r>
              <a:rPr lang="en-US" sz="1600" dirty="0">
                <a:solidFill>
                  <a:srgbClr val="002060"/>
                </a:solidFill>
                <a:latin typeface="Arial" panose="020B0604020202020204" pitchFamily="34" charset="0"/>
                <a:cs typeface="Arial" panose="020B0604020202020204" pitchFamily="34" charset="0"/>
              </a:rPr>
              <a:t> po </a:t>
            </a:r>
            <a:r>
              <a:rPr lang="en-US" sz="1600" dirty="0" err="1">
                <a:solidFill>
                  <a:srgbClr val="002060"/>
                </a:solidFill>
                <a:latin typeface="Arial" panose="020B0604020202020204" pitchFamily="34" charset="0"/>
                <a:cs typeface="Arial" panose="020B0604020202020204" pitchFamily="34" charset="0"/>
              </a:rPr>
              <a:t>izhodu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iz</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recesije</a:t>
            </a:r>
            <a:endParaRPr lang="en-US" sz="1600" dirty="0">
              <a:solidFill>
                <a:srgbClr val="002060"/>
              </a:solidFill>
              <a:latin typeface="Arial" panose="020B0604020202020204" pitchFamily="34" charset="0"/>
              <a:cs typeface="Arial" panose="020B0604020202020204" pitchFamily="34" charset="0"/>
            </a:endParaRPr>
          </a:p>
          <a:p>
            <a:pPr marL="582613" lvl="5" indent="-177800" defTabSz="844083">
              <a:spcBef>
                <a:spcPts val="369"/>
              </a:spcBef>
              <a:buClr>
                <a:srgbClr val="7F7F7F"/>
              </a:buClr>
            </a:pPr>
            <a:r>
              <a:rPr lang="en-US" sz="1600" dirty="0" err="1">
                <a:solidFill>
                  <a:srgbClr val="002060"/>
                </a:solidFill>
                <a:latin typeface="Arial" panose="020B0604020202020204" pitchFamily="34" charset="0"/>
                <a:cs typeface="Arial" panose="020B0604020202020204" pitchFamily="34" charset="0"/>
              </a:rPr>
              <a:t>velikost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fiskalnega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napora</a:t>
            </a:r>
            <a:r>
              <a:rPr lang="en-US" sz="1600" dirty="0">
                <a:solidFill>
                  <a:srgbClr val="002060"/>
                </a:solidFill>
                <a:latin typeface="Arial" panose="020B0604020202020204" pitchFamily="34" charset="0"/>
                <a:cs typeface="Arial" panose="020B0604020202020204" pitchFamily="34" charset="0"/>
              </a:rPr>
              <a:t> se </a:t>
            </a:r>
            <a:r>
              <a:rPr lang="en-US" sz="1600" dirty="0" err="1">
                <a:solidFill>
                  <a:srgbClr val="002060"/>
                </a:solidFill>
                <a:latin typeface="Arial" panose="020B0604020202020204" pitchFamily="34" charset="0"/>
                <a:cs typeface="Arial" panose="020B0604020202020204" pitchFamily="34" charset="0"/>
              </a:rPr>
              <a:t>revidira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3-4 </a:t>
            </a:r>
            <a:r>
              <a:rPr lang="en-US" sz="1600" dirty="0" err="1">
                <a:solidFill>
                  <a:srgbClr val="002060"/>
                </a:solidFill>
                <a:latin typeface="Arial" panose="020B0604020202020204" pitchFamily="34" charset="0"/>
                <a:cs typeface="Arial" panose="020B0604020202020204" pitchFamily="34" charset="0"/>
              </a:rPr>
              <a:t>leta</a:t>
            </a:r>
            <a:r>
              <a:rPr lang="en-US" sz="1600" dirty="0">
                <a:solidFill>
                  <a:srgbClr val="002060"/>
                </a:solidFill>
                <a:latin typeface="Arial" panose="020B0604020202020204" pitchFamily="34" charset="0"/>
                <a:cs typeface="Arial" panose="020B0604020202020204" pitchFamily="34" charset="0"/>
              </a:rPr>
              <a:t> glede </a:t>
            </a:r>
            <a:r>
              <a:rPr lang="en-US" sz="1600" dirty="0" err="1">
                <a:solidFill>
                  <a:srgbClr val="002060"/>
                </a:solidFill>
                <a:latin typeface="Arial" panose="020B0604020202020204" pitchFamily="34" charset="0"/>
                <a:cs typeface="Arial" panose="020B0604020202020204" pitchFamily="34" charset="0"/>
              </a:rPr>
              <a:t>na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makroekonomsko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situacijo</a:t>
            </a:r>
            <a:endParaRPr lang="en-US" sz="1600" dirty="0">
              <a:solidFill>
                <a:srgbClr val="002060"/>
              </a:solidFill>
              <a:latin typeface="Arial" panose="020B0604020202020204" pitchFamily="34" charset="0"/>
              <a:cs typeface="Arial" panose="020B0604020202020204" pitchFamily="34" charset="0"/>
            </a:endParaRPr>
          </a:p>
          <a:p>
            <a:pPr marL="403225" lvl="4" indent="-177800" defTabSz="844083">
              <a:spcBef>
                <a:spcPts val="369"/>
              </a:spcBef>
              <a:buClr>
                <a:srgbClr val="7F7F7F"/>
              </a:buClr>
            </a:pPr>
            <a:r>
              <a:rPr lang="en-US" sz="1800" dirty="0" err="1">
                <a:solidFill>
                  <a:srgbClr val="002060"/>
                </a:solidFill>
                <a:cs typeface="Arial" panose="020B0604020202020204" pitchFamily="34" charset="0"/>
              </a:rPr>
              <a:t>Preglednost</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ni</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metodologije</a:t>
            </a:r>
            <a:r>
              <a:rPr lang="en-US" sz="1800" dirty="0">
                <a:solidFill>
                  <a:srgbClr val="002060"/>
                </a:solidFill>
                <a:cs typeface="Arial" panose="020B0604020202020204" pitchFamily="34" charset="0"/>
              </a:rPr>
              <a:t> output </a:t>
            </a:r>
            <a:r>
              <a:rPr lang="en-US" sz="1800" dirty="0" err="1">
                <a:solidFill>
                  <a:srgbClr val="002060"/>
                </a:solidFill>
                <a:cs typeface="Arial" panose="020B0604020202020204" pitchFamily="34" charset="0"/>
              </a:rPr>
              <a:t>gapa</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sprotna</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preverljivost</a:t>
            </a:r>
            <a:r>
              <a:rPr lang="en-US" sz="1800" dirty="0">
                <a:solidFill>
                  <a:srgbClr val="002060"/>
                </a:solidFill>
                <a:cs typeface="Arial" panose="020B0604020202020204" pitchFamily="34" charset="0"/>
              </a:rPr>
              <a:t> in </a:t>
            </a:r>
            <a:r>
              <a:rPr lang="en-US" sz="1800" dirty="0" err="1">
                <a:solidFill>
                  <a:srgbClr val="002060"/>
                </a:solidFill>
                <a:cs typeface="Arial" panose="020B0604020202020204" pitchFamily="34" charset="0"/>
              </a:rPr>
              <a:t>fleksibilnost</a:t>
            </a:r>
            <a:endParaRPr lang="en-US" sz="1800" dirty="0">
              <a:solidFill>
                <a:srgbClr val="002060"/>
              </a:solidFill>
              <a:cs typeface="Arial" panose="020B0604020202020204" pitchFamily="34" charset="0"/>
            </a:endParaRPr>
          </a:p>
          <a:p>
            <a:pPr marL="403225" lvl="4" indent="-177800" defTabSz="844083">
              <a:spcBef>
                <a:spcPts val="369"/>
              </a:spcBef>
              <a:buClr>
                <a:srgbClr val="7F7F7F"/>
              </a:buClr>
            </a:pPr>
            <a:endParaRPr lang="sl-SI" sz="1800" dirty="0">
              <a:solidFill>
                <a:srgbClr val="002060"/>
              </a:solidFill>
            </a:endParaRPr>
          </a:p>
          <a:p>
            <a:pPr marL="223838" lvl="3" indent="-177800" defTabSz="844083">
              <a:spcBef>
                <a:spcPts val="369"/>
              </a:spcBef>
              <a:buClr>
                <a:srgbClr val="7F7F7F"/>
              </a:buClr>
              <a:buFont typeface="Arial" panose="020B0604020202020204" pitchFamily="34" charset="0"/>
              <a:buChar char="•"/>
            </a:pPr>
            <a:r>
              <a:rPr lang="en-US" sz="2000" b="1" dirty="0" err="1">
                <a:solidFill>
                  <a:srgbClr val="002060"/>
                </a:solidFill>
              </a:rPr>
              <a:t>Slabosti</a:t>
            </a:r>
            <a:r>
              <a:rPr lang="en-US" sz="2000" b="1" dirty="0">
                <a:solidFill>
                  <a:srgbClr val="002060"/>
                </a:solidFill>
              </a:rPr>
              <a:t>:</a:t>
            </a:r>
          </a:p>
          <a:p>
            <a:pPr marL="403225" lvl="4" indent="-177800" defTabSz="844083">
              <a:spcBef>
                <a:spcPts val="369"/>
              </a:spcBef>
              <a:buClr>
                <a:srgbClr val="7F7F7F"/>
              </a:buClr>
            </a:pPr>
            <a:r>
              <a:rPr lang="en-US" sz="1800" dirty="0" err="1">
                <a:solidFill>
                  <a:srgbClr val="002060"/>
                </a:solidFill>
              </a:rPr>
              <a:t>Numerično</a:t>
            </a:r>
            <a:r>
              <a:rPr lang="en-US" sz="1800" dirty="0">
                <a:solidFill>
                  <a:srgbClr val="002060"/>
                </a:solidFill>
              </a:rPr>
              <a:t> </a:t>
            </a:r>
            <a:r>
              <a:rPr lang="en-US" sz="1800" dirty="0" err="1">
                <a:solidFill>
                  <a:srgbClr val="002060"/>
                </a:solidFill>
              </a:rPr>
              <a:t>pravilo</a:t>
            </a:r>
            <a:r>
              <a:rPr lang="en-US" sz="1800" dirty="0">
                <a:solidFill>
                  <a:srgbClr val="002060"/>
                </a:solidFill>
              </a:rPr>
              <a:t>, </a:t>
            </a:r>
            <a:r>
              <a:rPr lang="en-US" sz="1800" dirty="0" err="1">
                <a:solidFill>
                  <a:srgbClr val="002060"/>
                </a:solidFill>
              </a:rPr>
              <a:t>zato</a:t>
            </a:r>
            <a:r>
              <a:rPr lang="en-US" sz="1800" dirty="0">
                <a:solidFill>
                  <a:srgbClr val="002060"/>
                </a:solidFill>
              </a:rPr>
              <a:t> </a:t>
            </a:r>
            <a:r>
              <a:rPr lang="en-US" sz="1800" dirty="0" err="1">
                <a:solidFill>
                  <a:srgbClr val="002060"/>
                </a:solidFill>
              </a:rPr>
              <a:t>nujno</a:t>
            </a:r>
            <a:r>
              <a:rPr lang="en-US" sz="1800" dirty="0">
                <a:solidFill>
                  <a:srgbClr val="002060"/>
                </a:solidFill>
              </a:rPr>
              <a:t> </a:t>
            </a:r>
            <a:r>
              <a:rPr lang="en-US" sz="1800" dirty="0" err="1">
                <a:solidFill>
                  <a:srgbClr val="002060"/>
                </a:solidFill>
              </a:rPr>
              <a:t>potrebna</a:t>
            </a:r>
            <a:r>
              <a:rPr lang="en-US" sz="1800" dirty="0">
                <a:solidFill>
                  <a:srgbClr val="002060"/>
                </a:solidFill>
              </a:rPr>
              <a:t> </a:t>
            </a:r>
            <a:r>
              <a:rPr lang="en-US" sz="1800" dirty="0" err="1">
                <a:solidFill>
                  <a:srgbClr val="002060"/>
                </a:solidFill>
              </a:rPr>
              <a:t>izstopna</a:t>
            </a:r>
            <a:r>
              <a:rPr lang="en-US" sz="1800" dirty="0">
                <a:solidFill>
                  <a:srgbClr val="002060"/>
                </a:solidFill>
              </a:rPr>
              <a:t> </a:t>
            </a:r>
            <a:r>
              <a:rPr lang="en-US" sz="1800" dirty="0" err="1">
                <a:solidFill>
                  <a:srgbClr val="002060"/>
                </a:solidFill>
              </a:rPr>
              <a:t>klavzula</a:t>
            </a:r>
            <a:endParaRPr lang="en-US" sz="1800" dirty="0">
              <a:solidFill>
                <a:srgbClr val="002060"/>
              </a:solidFill>
            </a:endParaRPr>
          </a:p>
          <a:p>
            <a:pPr marL="403225" lvl="4" indent="-177800" defTabSz="844083">
              <a:spcBef>
                <a:spcPts val="369"/>
              </a:spcBef>
              <a:buClr>
                <a:srgbClr val="7F7F7F"/>
              </a:buClr>
            </a:pPr>
            <a:r>
              <a:rPr lang="en-US" sz="1800" dirty="0" err="1">
                <a:solidFill>
                  <a:srgbClr val="002060"/>
                </a:solidFill>
              </a:rPr>
              <a:t>Težko</a:t>
            </a:r>
            <a:r>
              <a:rPr lang="en-US" sz="1800" dirty="0">
                <a:solidFill>
                  <a:srgbClr val="002060"/>
                </a:solidFill>
              </a:rPr>
              <a:t> </a:t>
            </a:r>
            <a:r>
              <a:rPr lang="en-US" sz="1800" dirty="0" err="1">
                <a:solidFill>
                  <a:srgbClr val="002060"/>
                </a:solidFill>
              </a:rPr>
              <a:t>bo</a:t>
            </a:r>
            <a:r>
              <a:rPr lang="en-US" sz="1800" dirty="0">
                <a:solidFill>
                  <a:srgbClr val="002060"/>
                </a:solidFill>
              </a:rPr>
              <a:t> </a:t>
            </a:r>
            <a:r>
              <a:rPr lang="en-US" sz="1800" dirty="0" err="1">
                <a:solidFill>
                  <a:srgbClr val="002060"/>
                </a:solidFill>
              </a:rPr>
              <a:t>ločiti</a:t>
            </a:r>
            <a:r>
              <a:rPr lang="en-US" sz="1800" dirty="0">
                <a:solidFill>
                  <a:srgbClr val="002060"/>
                </a:solidFill>
              </a:rPr>
              <a:t> “</a:t>
            </a:r>
            <a:r>
              <a:rPr lang="en-US" sz="1800" dirty="0" err="1">
                <a:solidFill>
                  <a:srgbClr val="002060"/>
                </a:solidFill>
              </a:rPr>
              <a:t>upravičeni</a:t>
            </a:r>
            <a:r>
              <a:rPr lang="en-US" sz="1800" dirty="0">
                <a:solidFill>
                  <a:srgbClr val="002060"/>
                </a:solidFill>
              </a:rPr>
              <a:t> </a:t>
            </a:r>
            <a:r>
              <a:rPr lang="en-US" sz="1800" dirty="0" err="1">
                <a:solidFill>
                  <a:srgbClr val="002060"/>
                </a:solidFill>
              </a:rPr>
              <a:t>dolg</a:t>
            </a:r>
            <a:r>
              <a:rPr lang="en-US" sz="1800" dirty="0">
                <a:solidFill>
                  <a:srgbClr val="002060"/>
                </a:solidFill>
              </a:rPr>
              <a:t>” od ”</a:t>
            </a:r>
            <a:r>
              <a:rPr lang="en-US" sz="1800" dirty="0" err="1">
                <a:solidFill>
                  <a:srgbClr val="002060"/>
                </a:solidFill>
              </a:rPr>
              <a:t>neupravičenega</a:t>
            </a:r>
            <a:r>
              <a:rPr lang="en-US" sz="1800" dirty="0">
                <a:solidFill>
                  <a:srgbClr val="002060"/>
                </a:solidFill>
              </a:rPr>
              <a:t>”</a:t>
            </a:r>
          </a:p>
          <a:p>
            <a:pPr marL="403225" lvl="4" indent="-177800" defTabSz="844083">
              <a:spcBef>
                <a:spcPts val="369"/>
              </a:spcBef>
              <a:buClr>
                <a:srgbClr val="7F7F7F"/>
              </a:buClr>
            </a:pPr>
            <a:r>
              <a:rPr lang="en-US" sz="1800" dirty="0" err="1">
                <a:solidFill>
                  <a:srgbClr val="002060"/>
                </a:solidFill>
              </a:rPr>
              <a:t>Težko</a:t>
            </a:r>
            <a:r>
              <a:rPr lang="en-US" sz="1800" dirty="0">
                <a:solidFill>
                  <a:srgbClr val="002060"/>
                </a:solidFill>
              </a:rPr>
              <a:t> </a:t>
            </a:r>
            <a:r>
              <a:rPr lang="en-US" sz="1800" dirty="0" err="1">
                <a:solidFill>
                  <a:srgbClr val="002060"/>
                </a:solidFill>
              </a:rPr>
              <a:t>dosegljiv</a:t>
            </a:r>
            <a:r>
              <a:rPr lang="en-US" sz="1800" dirty="0">
                <a:solidFill>
                  <a:srgbClr val="002060"/>
                </a:solidFill>
              </a:rPr>
              <a:t> </a:t>
            </a:r>
            <a:r>
              <a:rPr lang="en-US" sz="1800" dirty="0" err="1">
                <a:solidFill>
                  <a:srgbClr val="002060"/>
                </a:solidFill>
              </a:rPr>
              <a:t>politični</a:t>
            </a:r>
            <a:r>
              <a:rPr lang="en-US" sz="1800" dirty="0">
                <a:solidFill>
                  <a:srgbClr val="002060"/>
                </a:solidFill>
              </a:rPr>
              <a:t> </a:t>
            </a:r>
            <a:r>
              <a:rPr lang="en-US" sz="1800" dirty="0" err="1">
                <a:solidFill>
                  <a:srgbClr val="002060"/>
                </a:solidFill>
              </a:rPr>
              <a:t>dogovor</a:t>
            </a:r>
            <a:r>
              <a:rPr lang="en-US" sz="1800" dirty="0">
                <a:solidFill>
                  <a:srgbClr val="002060"/>
                </a:solidFill>
              </a:rPr>
              <a:t> glede </a:t>
            </a:r>
            <a:r>
              <a:rPr lang="en-US" sz="1800" dirty="0" err="1">
                <a:solidFill>
                  <a:srgbClr val="002060"/>
                </a:solidFill>
              </a:rPr>
              <a:t>ciljnega</a:t>
            </a:r>
            <a:r>
              <a:rPr lang="en-US" sz="1800" dirty="0">
                <a:solidFill>
                  <a:srgbClr val="002060"/>
                </a:solidFill>
              </a:rPr>
              <a:t> </a:t>
            </a:r>
            <a:r>
              <a:rPr lang="en-US" sz="1800" dirty="0" err="1">
                <a:solidFill>
                  <a:srgbClr val="002060"/>
                </a:solidFill>
              </a:rPr>
              <a:t>dolga</a:t>
            </a:r>
            <a:r>
              <a:rPr lang="en-US" sz="1800" dirty="0">
                <a:solidFill>
                  <a:srgbClr val="002060"/>
                </a:solidFill>
              </a:rPr>
              <a:t> </a:t>
            </a:r>
            <a:r>
              <a:rPr lang="en-US" sz="1800" i="1" dirty="0">
                <a:solidFill>
                  <a:srgbClr val="C00000"/>
                </a:solidFill>
              </a:rPr>
              <a:t>d*</a:t>
            </a:r>
            <a:r>
              <a:rPr lang="en-US" sz="1800" dirty="0">
                <a:solidFill>
                  <a:schemeClr val="tx2">
                    <a:lumMod val="75000"/>
                  </a:schemeClr>
                </a:solidFill>
              </a:rPr>
              <a:t> </a:t>
            </a:r>
            <a:r>
              <a:rPr lang="en-US" sz="1800" dirty="0">
                <a:solidFill>
                  <a:srgbClr val="002060"/>
                </a:solidFill>
              </a:rPr>
              <a:t>(</a:t>
            </a:r>
            <a:r>
              <a:rPr lang="en-US" sz="1800" dirty="0" err="1">
                <a:solidFill>
                  <a:srgbClr val="002060"/>
                </a:solidFill>
              </a:rPr>
              <a:t>Grčija</a:t>
            </a:r>
            <a:r>
              <a:rPr lang="en-US" sz="1800" dirty="0">
                <a:solidFill>
                  <a:srgbClr val="002060"/>
                </a:solidFill>
              </a:rPr>
              <a:t> 200%, </a:t>
            </a:r>
            <a:r>
              <a:rPr lang="en-US" sz="1800" dirty="0" err="1">
                <a:solidFill>
                  <a:srgbClr val="002060"/>
                </a:solidFill>
              </a:rPr>
              <a:t>Estonija</a:t>
            </a:r>
            <a:r>
              <a:rPr lang="en-US" sz="1800" dirty="0">
                <a:solidFill>
                  <a:srgbClr val="002060"/>
                </a:solidFill>
              </a:rPr>
              <a:t> 18%)</a:t>
            </a:r>
          </a:p>
          <a:p>
            <a:pPr marL="403225" lvl="4" indent="-177800" defTabSz="844083">
              <a:spcBef>
                <a:spcPts val="369"/>
              </a:spcBef>
              <a:buClr>
                <a:srgbClr val="7F7F7F"/>
              </a:buClr>
            </a:pPr>
            <a:r>
              <a:rPr lang="en-US" sz="1800" dirty="0">
                <a:solidFill>
                  <a:srgbClr val="002060"/>
                </a:solidFill>
              </a:rPr>
              <a:t> </a:t>
            </a:r>
            <a:r>
              <a:rPr lang="en-US" sz="1800" dirty="0" err="1">
                <a:solidFill>
                  <a:srgbClr val="002060"/>
                </a:solidFill>
              </a:rPr>
              <a:t>Kako</a:t>
            </a:r>
            <a:r>
              <a:rPr lang="en-US" sz="1800" dirty="0">
                <a:solidFill>
                  <a:srgbClr val="002060"/>
                </a:solidFill>
              </a:rPr>
              <a:t> </a:t>
            </a:r>
            <a:r>
              <a:rPr lang="en-US" sz="1800" dirty="0" err="1">
                <a:solidFill>
                  <a:srgbClr val="002060"/>
                </a:solidFill>
              </a:rPr>
              <a:t>določiti</a:t>
            </a:r>
            <a:r>
              <a:rPr lang="en-US" sz="1800" dirty="0">
                <a:solidFill>
                  <a:srgbClr val="002060"/>
                </a:solidFill>
              </a:rPr>
              <a:t> </a:t>
            </a:r>
            <a:r>
              <a:rPr lang="en-US" sz="1800" dirty="0" err="1">
                <a:solidFill>
                  <a:srgbClr val="002060"/>
                </a:solidFill>
              </a:rPr>
              <a:t>razumne</a:t>
            </a:r>
            <a:r>
              <a:rPr lang="en-US" sz="1800" dirty="0">
                <a:solidFill>
                  <a:srgbClr val="002060"/>
                </a:solidFill>
              </a:rPr>
              <a:t> </a:t>
            </a:r>
            <a:r>
              <a:rPr lang="en-US" sz="1800" dirty="0" err="1">
                <a:solidFill>
                  <a:srgbClr val="002060"/>
                </a:solidFill>
              </a:rPr>
              <a:t>parametre</a:t>
            </a:r>
            <a:r>
              <a:rPr lang="en-US" sz="1800" dirty="0">
                <a:solidFill>
                  <a:srgbClr val="002060"/>
                </a:solidFill>
              </a:rPr>
              <a:t> </a:t>
            </a:r>
            <a:r>
              <a:rPr lang="en-US" sz="1800" dirty="0" err="1">
                <a:solidFill>
                  <a:srgbClr val="002060"/>
                </a:solidFill>
              </a:rPr>
              <a:t>prilagajanja</a:t>
            </a:r>
            <a:r>
              <a:rPr lang="en-US" sz="1800" dirty="0">
                <a:solidFill>
                  <a:srgbClr val="002060"/>
                </a:solidFill>
              </a:rPr>
              <a:t> (</a:t>
            </a:r>
            <a:r>
              <a:rPr lang="el-GR" sz="1800" i="1" dirty="0">
                <a:solidFill>
                  <a:srgbClr val="C00000"/>
                </a:solidFill>
              </a:rPr>
              <a:t>β</a:t>
            </a:r>
            <a:r>
              <a:rPr lang="sl-SI" sz="1800" i="1" dirty="0">
                <a:solidFill>
                  <a:srgbClr val="C00000"/>
                </a:solidFill>
              </a:rPr>
              <a:t> </a:t>
            </a:r>
            <a:r>
              <a:rPr lang="sl-SI" sz="1800" dirty="0">
                <a:solidFill>
                  <a:srgbClr val="002060"/>
                </a:solidFill>
              </a:rPr>
              <a:t>in</a:t>
            </a:r>
            <a:r>
              <a:rPr lang="sl-SI" sz="1800" i="1" dirty="0">
                <a:solidFill>
                  <a:srgbClr val="C00000"/>
                </a:solidFill>
              </a:rPr>
              <a:t> </a:t>
            </a:r>
            <a:r>
              <a:rPr lang="sl-SI" sz="2000" dirty="0">
                <a:solidFill>
                  <a:srgbClr val="C00000"/>
                </a:solidFill>
              </a:rPr>
              <a:t>𝛾</a:t>
            </a:r>
            <a:r>
              <a:rPr lang="en-US" sz="1800" dirty="0">
                <a:solidFill>
                  <a:srgbClr val="002060"/>
                </a:solidFill>
              </a:rPr>
              <a:t>)?</a:t>
            </a:r>
          </a:p>
          <a:p>
            <a:pPr marL="403225" lvl="4" indent="-177800" defTabSz="844083">
              <a:spcBef>
                <a:spcPts val="369"/>
              </a:spcBef>
              <a:buClr>
                <a:srgbClr val="7F7F7F"/>
              </a:buClr>
            </a:pPr>
            <a:r>
              <a:rPr lang="en-US" sz="1800" dirty="0">
                <a:solidFill>
                  <a:srgbClr val="002060"/>
                </a:solidFill>
              </a:rPr>
              <a:t>Za </a:t>
            </a:r>
            <a:r>
              <a:rPr lang="en-US" sz="1800" dirty="0" err="1">
                <a:solidFill>
                  <a:srgbClr val="002060"/>
                </a:solidFill>
              </a:rPr>
              <a:t>razliko</a:t>
            </a:r>
            <a:r>
              <a:rPr lang="en-US" sz="1800" dirty="0">
                <a:solidFill>
                  <a:srgbClr val="002060"/>
                </a:solidFill>
              </a:rPr>
              <a:t> od “</a:t>
            </a:r>
            <a:r>
              <a:rPr lang="en-US" sz="1800" i="1" dirty="0" err="1">
                <a:solidFill>
                  <a:srgbClr val="002060"/>
                </a:solidFill>
              </a:rPr>
              <a:t>zelenega</a:t>
            </a:r>
            <a:r>
              <a:rPr lang="en-US" sz="1800" i="1" dirty="0">
                <a:solidFill>
                  <a:srgbClr val="002060"/>
                </a:solidFill>
              </a:rPr>
              <a:t> </a:t>
            </a:r>
            <a:r>
              <a:rPr lang="en-US" sz="1800" i="1" dirty="0" err="1">
                <a:solidFill>
                  <a:srgbClr val="002060"/>
                </a:solidFill>
              </a:rPr>
              <a:t>pravila</a:t>
            </a:r>
            <a:r>
              <a:rPr lang="en-US" sz="1800" dirty="0">
                <a:solidFill>
                  <a:srgbClr val="002060"/>
                </a:solidFill>
              </a:rPr>
              <a:t>” (</a:t>
            </a:r>
            <a:r>
              <a:rPr lang="en-US" sz="1800" dirty="0" err="1">
                <a:solidFill>
                  <a:srgbClr val="002060"/>
                </a:solidFill>
              </a:rPr>
              <a:t>Darvas</a:t>
            </a:r>
            <a:r>
              <a:rPr lang="en-US" sz="1800" dirty="0">
                <a:solidFill>
                  <a:srgbClr val="002060"/>
                </a:solidFill>
              </a:rPr>
              <a:t> &amp; Wolff, 2021) je </a:t>
            </a:r>
            <a:r>
              <a:rPr lang="en-US" sz="1800" dirty="0" err="1">
                <a:solidFill>
                  <a:srgbClr val="002060"/>
                </a:solidFill>
              </a:rPr>
              <a:t>potrebno</a:t>
            </a:r>
            <a:r>
              <a:rPr lang="en-US" sz="1800" dirty="0">
                <a:solidFill>
                  <a:srgbClr val="002060"/>
                </a:solidFill>
              </a:rPr>
              <a:t> </a:t>
            </a:r>
            <a:r>
              <a:rPr lang="en-US" sz="1800" dirty="0" err="1">
                <a:solidFill>
                  <a:srgbClr val="002060"/>
                </a:solidFill>
              </a:rPr>
              <a:t>zmanjšati</a:t>
            </a:r>
            <a:r>
              <a:rPr lang="en-US" sz="1800" dirty="0">
                <a:solidFill>
                  <a:srgbClr val="002060"/>
                </a:solidFill>
              </a:rPr>
              <a:t> </a:t>
            </a:r>
            <a:r>
              <a:rPr lang="en-US" sz="1800" dirty="0" err="1">
                <a:solidFill>
                  <a:srgbClr val="002060"/>
                </a:solidFill>
              </a:rPr>
              <a:t>ves</a:t>
            </a:r>
            <a:r>
              <a:rPr lang="en-US" sz="1800" dirty="0">
                <a:solidFill>
                  <a:srgbClr val="002060"/>
                </a:solidFill>
              </a:rPr>
              <a:t> </a:t>
            </a:r>
            <a:r>
              <a:rPr lang="en-US" sz="1800" dirty="0" err="1">
                <a:solidFill>
                  <a:srgbClr val="002060"/>
                </a:solidFill>
              </a:rPr>
              <a:t>dolg</a:t>
            </a: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33982205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458" y="996691"/>
            <a:ext cx="6151220" cy="255776"/>
          </a:xfrm>
          <a:prstGeom prst="rect">
            <a:avLst/>
          </a:prstGeom>
          <a:noFill/>
        </p:spPr>
        <p:txBody>
          <a:bodyPr wrap="square" lIns="0" tIns="0" rIns="0" bIns="0" rtlCol="0">
            <a:spAutoFit/>
          </a:bodyPr>
          <a:lstStyle/>
          <a:p>
            <a:pPr defTabSz="844083"/>
            <a:r>
              <a:rPr lang="sl-SI" sz="1662" dirty="0">
                <a:solidFill>
                  <a:srgbClr val="990000"/>
                </a:solidFill>
                <a:latin typeface="Arial" panose="020B0604020202020204" pitchFamily="34" charset="0"/>
                <a:ea typeface="ＭＳ Ｐゴシック" charset="0"/>
              </a:rPr>
              <a:t>Razdelitev dolga in zahtevane prilagoditve po državah</a:t>
            </a:r>
            <a:endParaRPr lang="en-GB" sz="1662" dirty="0">
              <a:solidFill>
                <a:srgbClr val="990000"/>
              </a:solidFill>
              <a:latin typeface="Arial" panose="020B0604020202020204" pitchFamily="34" charset="0"/>
              <a:ea typeface="ＭＳ Ｐゴシック" charset="0"/>
            </a:endParaRPr>
          </a:p>
        </p:txBody>
      </p:sp>
      <p:sp>
        <p:nvSpPr>
          <p:cNvPr id="6" name="Title 3"/>
          <p:cNvSpPr>
            <a:spLocks noGrp="1"/>
          </p:cNvSpPr>
          <p:nvPr>
            <p:ph type="title"/>
          </p:nvPr>
        </p:nvSpPr>
        <p:spPr/>
        <p:txBody>
          <a:bodyPr>
            <a:normAutofit fontScale="90000"/>
          </a:bodyPr>
          <a:lstStyle/>
          <a:p>
            <a:r>
              <a:rPr lang="en-GB" dirty="0" err="1"/>
              <a:t>Simulacije</a:t>
            </a:r>
            <a:r>
              <a:rPr lang="en-GB" dirty="0"/>
              <a:t> </a:t>
            </a:r>
            <a:r>
              <a:rPr lang="en-GB" dirty="0" err="1"/>
              <a:t>predlaganega</a:t>
            </a:r>
            <a:r>
              <a:rPr lang="en-GB" dirty="0"/>
              <a:t> </a:t>
            </a:r>
            <a:r>
              <a:rPr lang="en-GB" dirty="0" err="1"/>
              <a:t>fiskalnega</a:t>
            </a:r>
            <a:r>
              <a:rPr lang="en-GB" dirty="0"/>
              <a:t> </a:t>
            </a:r>
            <a:r>
              <a:rPr lang="en-GB" dirty="0" err="1"/>
              <a:t>pravila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7239000" y="1827457"/>
            <a:ext cx="2393952" cy="3841922"/>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endParaRPr lang="sl-SI" sz="1292" dirty="0">
              <a:solidFill>
                <a:srgbClr val="002060"/>
              </a:solidFill>
            </a:endParaRPr>
          </a:p>
          <a:p>
            <a:pPr marL="0" lvl="2" indent="0" defTabSz="844083">
              <a:spcBef>
                <a:spcPts val="369"/>
              </a:spcBef>
              <a:buClr>
                <a:srgbClr val="7F7F7F"/>
              </a:buClr>
              <a:buNone/>
            </a:pPr>
            <a:r>
              <a:rPr lang="sl-SI" sz="1292" dirty="0">
                <a:solidFill>
                  <a:srgbClr val="002060"/>
                </a:solidFill>
              </a:rPr>
              <a:t>Problematična razdelitev dolga na hitro in počasi prilagajajoč dolg po državah</a:t>
            </a:r>
          </a:p>
          <a:p>
            <a:pPr marL="0" lvl="2" indent="0" defTabSz="844083">
              <a:spcBef>
                <a:spcPts val="369"/>
              </a:spcBef>
              <a:buClr>
                <a:srgbClr val="7F7F7F"/>
              </a:buClr>
              <a:buNone/>
            </a:pPr>
            <a:endParaRPr lang="sl-SI" sz="1292" dirty="0">
              <a:solidFill>
                <a:srgbClr val="002060"/>
              </a:solidFill>
            </a:endParaRPr>
          </a:p>
          <a:p>
            <a:pPr marL="0" lvl="2" indent="0" defTabSz="844083">
              <a:spcBef>
                <a:spcPts val="369"/>
              </a:spcBef>
              <a:buClr>
                <a:srgbClr val="7F7F7F"/>
              </a:buClr>
              <a:buNone/>
            </a:pPr>
            <a:r>
              <a:rPr lang="sl-SI" sz="1292" dirty="0">
                <a:solidFill>
                  <a:srgbClr val="002060"/>
                </a:solidFill>
              </a:rPr>
              <a:t>Problematična je arbitrarno določena hitrost prilagajanja po državah</a:t>
            </a:r>
          </a:p>
          <a:p>
            <a:pPr marL="0" lvl="2" indent="0" defTabSz="844083">
              <a:spcBef>
                <a:spcPts val="369"/>
              </a:spcBef>
              <a:buClr>
                <a:srgbClr val="7F7F7F"/>
              </a:buClr>
              <a:buNone/>
            </a:pPr>
            <a:endParaRPr lang="sl-SI" sz="1292" dirty="0">
              <a:solidFill>
                <a:srgbClr val="002060"/>
              </a:solidFill>
            </a:endParaRPr>
          </a:p>
          <a:p>
            <a:pPr marL="0" lvl="2" indent="0" defTabSz="844083">
              <a:spcBef>
                <a:spcPts val="369"/>
              </a:spcBef>
              <a:buClr>
                <a:srgbClr val="7F7F7F"/>
              </a:buClr>
              <a:buNone/>
            </a:pPr>
            <a:r>
              <a:rPr lang="sl-SI" sz="1292" dirty="0">
                <a:solidFill>
                  <a:srgbClr val="002060"/>
                </a:solidFill>
              </a:rPr>
              <a:t>Močna predpostavka:</a:t>
            </a:r>
          </a:p>
          <a:p>
            <a:pPr lvl="2" defTabSz="844083">
              <a:spcBef>
                <a:spcPts val="369"/>
              </a:spcBef>
              <a:buClr>
                <a:srgbClr val="7F7F7F"/>
              </a:buClr>
            </a:pPr>
            <a:r>
              <a:rPr lang="sl-SI" sz="1292" dirty="0">
                <a:solidFill>
                  <a:srgbClr val="002060"/>
                </a:solidFill>
              </a:rPr>
              <a:t>prenos „pandemskega dolga“ na EDA</a:t>
            </a:r>
          </a:p>
          <a:p>
            <a:pPr marL="0" lvl="2" indent="0" defTabSz="844083">
              <a:spcBef>
                <a:spcPts val="369"/>
              </a:spcBef>
              <a:buClr>
                <a:srgbClr val="7F7F7F"/>
              </a:buClr>
              <a:buNone/>
            </a:pPr>
            <a:endParaRPr lang="sl-SI" sz="1292" dirty="0">
              <a:solidFill>
                <a:srgbClr val="002060"/>
              </a:solidFill>
            </a:endParaRPr>
          </a:p>
        </p:txBody>
      </p:sp>
      <p:pic>
        <p:nvPicPr>
          <p:cNvPr id="2" name="Picture 1">
            <a:extLst>
              <a:ext uri="{FF2B5EF4-FFF2-40B4-BE49-F238E27FC236}">
                <a16:creationId xmlns:a16="http://schemas.microsoft.com/office/drawing/2014/main" id="{8C40B1AC-1E85-8446-B234-F8E8019AFDB6}"/>
              </a:ext>
            </a:extLst>
          </p:cNvPr>
          <p:cNvPicPr>
            <a:picLocks noChangeAspect="1"/>
          </p:cNvPicPr>
          <p:nvPr/>
        </p:nvPicPr>
        <p:blipFill>
          <a:blip r:embed="rId2"/>
          <a:stretch>
            <a:fillRect/>
          </a:stretch>
        </p:blipFill>
        <p:spPr>
          <a:xfrm>
            <a:off x="762000" y="1676400"/>
            <a:ext cx="5880100" cy="3771900"/>
          </a:xfrm>
          <a:prstGeom prst="rect">
            <a:avLst/>
          </a:prstGeom>
        </p:spPr>
      </p:pic>
      <p:sp>
        <p:nvSpPr>
          <p:cNvPr id="10" name="Rectangle 9">
            <a:extLst>
              <a:ext uri="{FF2B5EF4-FFF2-40B4-BE49-F238E27FC236}">
                <a16:creationId xmlns:a16="http://schemas.microsoft.com/office/drawing/2014/main" id="{487C850F-557E-0E4B-82D9-49ADB970393B}"/>
              </a:ext>
            </a:extLst>
          </p:cNvPr>
          <p:cNvSpPr>
            <a:spLocks noChangeArrowheads="1"/>
          </p:cNvSpPr>
          <p:nvPr/>
        </p:nvSpPr>
        <p:spPr bwMode="auto">
          <a:xfrm>
            <a:off x="910244" y="3679527"/>
            <a:ext cx="5612278" cy="137782"/>
          </a:xfrm>
          <a:prstGeom prst="rect">
            <a:avLst/>
          </a:prstGeom>
          <a:solidFill>
            <a:srgbClr val="AD0101">
              <a:lumMod val="20000"/>
              <a:lumOff val="80000"/>
              <a:alpha val="37000"/>
            </a:srgbClr>
          </a:solidFill>
          <a:ln w="19050">
            <a:solidFill>
              <a:srgbClr val="990000"/>
            </a:solidFill>
            <a:prstDash val="sysDash"/>
            <a:round/>
            <a:headEnd/>
            <a:tailEnd/>
          </a:ln>
        </p:spPr>
        <p:txBody>
          <a:bodyPr/>
          <a:lstStyle/>
          <a:p>
            <a:pPr algn="ctr">
              <a:defRPr/>
            </a:pPr>
            <a:endParaRPr lang="en-GB" sz="2000" kern="0" dirty="0">
              <a:solidFill>
                <a:srgbClr val="303030"/>
              </a:solidFill>
              <a:latin typeface="Calibri" charset="0"/>
              <a:ea typeface="Calibri"/>
              <a:cs typeface="Calibri"/>
            </a:endParaRPr>
          </a:p>
        </p:txBody>
      </p:sp>
      <p:sp>
        <p:nvSpPr>
          <p:cNvPr id="11" name="Rectangle 10">
            <a:extLst>
              <a:ext uri="{FF2B5EF4-FFF2-40B4-BE49-F238E27FC236}">
                <a16:creationId xmlns:a16="http://schemas.microsoft.com/office/drawing/2014/main" id="{1F8AC244-E05E-BA40-BD1B-D98065E34324}"/>
              </a:ext>
            </a:extLst>
          </p:cNvPr>
          <p:cNvSpPr>
            <a:spLocks noChangeArrowheads="1"/>
          </p:cNvSpPr>
          <p:nvPr/>
        </p:nvSpPr>
        <p:spPr bwMode="auto">
          <a:xfrm>
            <a:off x="895911" y="5038276"/>
            <a:ext cx="5612278" cy="137782"/>
          </a:xfrm>
          <a:prstGeom prst="rect">
            <a:avLst/>
          </a:prstGeom>
          <a:solidFill>
            <a:srgbClr val="AD0101">
              <a:lumMod val="20000"/>
              <a:lumOff val="80000"/>
              <a:alpha val="37000"/>
            </a:srgbClr>
          </a:solidFill>
          <a:ln w="19050">
            <a:solidFill>
              <a:srgbClr val="990000"/>
            </a:solidFill>
            <a:prstDash val="sysDash"/>
            <a:round/>
            <a:headEnd/>
            <a:tailEnd/>
          </a:ln>
        </p:spPr>
        <p:txBody>
          <a:bodyPr/>
          <a:lstStyle/>
          <a:p>
            <a:pPr algn="ctr">
              <a:defRPr/>
            </a:pPr>
            <a:endParaRPr lang="en-GB" sz="2000" kern="0" dirty="0">
              <a:solidFill>
                <a:srgbClr val="303030"/>
              </a:solidFill>
              <a:latin typeface="Calibri" charset="0"/>
              <a:ea typeface="Calibri"/>
              <a:cs typeface="Calibri"/>
            </a:endParaRPr>
          </a:p>
        </p:txBody>
      </p:sp>
    </p:spTree>
    <p:extLst>
      <p:ext uri="{BB962C8B-B14F-4D97-AF65-F5344CB8AC3E}">
        <p14:creationId xmlns:p14="http://schemas.microsoft.com/office/powerpoint/2010/main" val="2441558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458" y="996691"/>
            <a:ext cx="6151220" cy="276999"/>
          </a:xfrm>
          <a:prstGeom prst="rect">
            <a:avLst/>
          </a:prstGeom>
          <a:noFill/>
        </p:spPr>
        <p:txBody>
          <a:bodyPr wrap="square" lIns="0" tIns="0" rIns="0" bIns="0" rtlCol="0">
            <a:spAutoFit/>
          </a:bodyPr>
          <a:lstStyle/>
          <a:p>
            <a:pPr defTabSz="844083"/>
            <a:r>
              <a:rPr lang="el-GR" sz="1662" i="1" dirty="0">
                <a:solidFill>
                  <a:srgbClr val="990000"/>
                </a:solidFill>
                <a:latin typeface="Arial" panose="020B0604020202020204" pitchFamily="34" charset="0"/>
                <a:ea typeface="ＭＳ Ｐゴシック" charset="0"/>
              </a:rPr>
              <a:t>β</a:t>
            </a:r>
            <a:r>
              <a:rPr lang="el-GR" sz="1662" dirty="0">
                <a:solidFill>
                  <a:srgbClr val="990000"/>
                </a:solidFill>
                <a:latin typeface="Arial" panose="020B0604020202020204" pitchFamily="34" charset="0"/>
                <a:ea typeface="ＭＳ Ｐゴシック" charset="0"/>
              </a:rPr>
              <a:t> = 0.05</a:t>
            </a:r>
            <a:r>
              <a:rPr lang="sl-SI" sz="1662" dirty="0">
                <a:solidFill>
                  <a:srgbClr val="002060"/>
                </a:solidFill>
                <a:latin typeface="Arial" panose="020B0604020202020204" pitchFamily="34" charset="0"/>
                <a:ea typeface="ＭＳ Ｐゴシック" charset="0"/>
              </a:rPr>
              <a:t>,</a:t>
            </a:r>
            <a:r>
              <a:rPr lang="sl-SI" sz="1662" dirty="0">
                <a:solidFill>
                  <a:srgbClr val="990000"/>
                </a:solidFill>
                <a:latin typeface="Arial" panose="020B0604020202020204" pitchFamily="34" charset="0"/>
                <a:ea typeface="ＭＳ Ｐゴシック" charset="0"/>
              </a:rPr>
              <a:t> </a:t>
            </a:r>
            <a:r>
              <a:rPr lang="sl-SI" dirty="0">
                <a:solidFill>
                  <a:srgbClr val="990000"/>
                </a:solidFill>
              </a:rPr>
              <a:t>𝛾</a:t>
            </a:r>
            <a:r>
              <a:rPr lang="el-GR" sz="1662" dirty="0">
                <a:solidFill>
                  <a:srgbClr val="990000"/>
                </a:solidFill>
                <a:latin typeface="Arial" panose="020B0604020202020204" pitchFamily="34" charset="0"/>
                <a:ea typeface="ＭＳ Ｐゴシック" charset="0"/>
              </a:rPr>
              <a:t> = 0.02</a:t>
            </a:r>
            <a:endParaRPr lang="en-GB" sz="1662" dirty="0">
              <a:solidFill>
                <a:srgbClr val="990000"/>
              </a:solidFill>
              <a:latin typeface="Arial" panose="020B0604020202020204" pitchFamily="34" charset="0"/>
              <a:ea typeface="ＭＳ Ｐゴシック" charset="0"/>
            </a:endParaRPr>
          </a:p>
        </p:txBody>
      </p:sp>
      <p:sp>
        <p:nvSpPr>
          <p:cNvPr id="6" name="Title 3"/>
          <p:cNvSpPr>
            <a:spLocks noGrp="1"/>
          </p:cNvSpPr>
          <p:nvPr>
            <p:ph type="title"/>
          </p:nvPr>
        </p:nvSpPr>
        <p:spPr/>
        <p:txBody>
          <a:bodyPr>
            <a:normAutofit fontScale="90000"/>
          </a:bodyPr>
          <a:lstStyle/>
          <a:p>
            <a:r>
              <a:rPr lang="en-GB" dirty="0" err="1"/>
              <a:t>Simulacije</a:t>
            </a:r>
            <a:r>
              <a:rPr lang="en-GB" dirty="0"/>
              <a:t> </a:t>
            </a:r>
            <a:r>
              <a:rPr lang="en-GB" dirty="0" err="1"/>
              <a:t>predlaganega</a:t>
            </a:r>
            <a:r>
              <a:rPr lang="en-GB" dirty="0"/>
              <a:t> </a:t>
            </a:r>
            <a:r>
              <a:rPr lang="en-GB" dirty="0" err="1"/>
              <a:t>fiskalnega</a:t>
            </a:r>
            <a:r>
              <a:rPr lang="en-GB" dirty="0"/>
              <a:t> </a:t>
            </a:r>
            <a:r>
              <a:rPr lang="en-GB" dirty="0" err="1"/>
              <a:t>pravila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95882" y="4323910"/>
            <a:ext cx="3261717" cy="200068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endParaRPr lang="sl-SI" sz="1292" dirty="0">
              <a:solidFill>
                <a:srgbClr val="002060"/>
              </a:solidFill>
            </a:endParaRPr>
          </a:p>
          <a:p>
            <a:pPr lvl="2" defTabSz="844083">
              <a:spcBef>
                <a:spcPts val="369"/>
              </a:spcBef>
              <a:buClr>
                <a:srgbClr val="7F7F7F"/>
              </a:buClr>
            </a:pPr>
            <a:r>
              <a:rPr lang="sl-SI" sz="1292" dirty="0">
                <a:solidFill>
                  <a:srgbClr val="002060"/>
                </a:solidFill>
              </a:rPr>
              <a:t>Pravilo omogoča počasnejšo dinamiko zniževanja proračunskega primanjkljaja</a:t>
            </a:r>
          </a:p>
          <a:p>
            <a:pPr lvl="2" defTabSz="844083">
              <a:spcBef>
                <a:spcPts val="369"/>
              </a:spcBef>
              <a:buClr>
                <a:srgbClr val="7F7F7F"/>
              </a:buClr>
            </a:pPr>
            <a:endParaRPr lang="sl-SI" sz="1292" dirty="0">
              <a:solidFill>
                <a:srgbClr val="002060"/>
              </a:solidFill>
            </a:endParaRPr>
          </a:p>
          <a:p>
            <a:pPr lvl="2" defTabSz="844083">
              <a:spcBef>
                <a:spcPts val="369"/>
              </a:spcBef>
              <a:buClr>
                <a:srgbClr val="7F7F7F"/>
              </a:buClr>
            </a:pPr>
            <a:r>
              <a:rPr lang="sl-SI" sz="1292" dirty="0">
                <a:solidFill>
                  <a:srgbClr val="002060"/>
                </a:solidFill>
              </a:rPr>
              <a:t>Vendar pa bosta IT in FR s težavo znatneje znižali dolg v 10 letih brez prenosa „pandemskega dolga“ na EDA</a:t>
            </a:r>
          </a:p>
          <a:p>
            <a:pPr marL="0" lvl="2" indent="0" defTabSz="844083">
              <a:spcBef>
                <a:spcPts val="369"/>
              </a:spcBef>
              <a:buClr>
                <a:srgbClr val="7F7F7F"/>
              </a:buClr>
              <a:buNone/>
            </a:pPr>
            <a:endParaRPr lang="sl-SI" sz="1292" dirty="0">
              <a:solidFill>
                <a:srgbClr val="002060"/>
              </a:solidFill>
            </a:endParaRPr>
          </a:p>
        </p:txBody>
      </p:sp>
      <p:pic>
        <p:nvPicPr>
          <p:cNvPr id="2" name="Picture 1">
            <a:extLst>
              <a:ext uri="{FF2B5EF4-FFF2-40B4-BE49-F238E27FC236}">
                <a16:creationId xmlns:a16="http://schemas.microsoft.com/office/drawing/2014/main" id="{DDF5F1A1-6E1A-3B43-8822-F6B8E46A208F}"/>
              </a:ext>
            </a:extLst>
          </p:cNvPr>
          <p:cNvPicPr>
            <a:picLocks noChangeAspect="1"/>
          </p:cNvPicPr>
          <p:nvPr/>
        </p:nvPicPr>
        <p:blipFill>
          <a:blip r:embed="rId2"/>
          <a:stretch>
            <a:fillRect/>
          </a:stretch>
        </p:blipFill>
        <p:spPr>
          <a:xfrm>
            <a:off x="361603" y="1273689"/>
            <a:ext cx="5947166" cy="2764911"/>
          </a:xfrm>
          <a:prstGeom prst="rect">
            <a:avLst/>
          </a:prstGeom>
        </p:spPr>
      </p:pic>
      <p:pic>
        <p:nvPicPr>
          <p:cNvPr id="3" name="Picture 2">
            <a:extLst>
              <a:ext uri="{FF2B5EF4-FFF2-40B4-BE49-F238E27FC236}">
                <a16:creationId xmlns:a16="http://schemas.microsoft.com/office/drawing/2014/main" id="{4B7A974D-1E5B-CD43-A2A6-F8079766FC7F}"/>
              </a:ext>
            </a:extLst>
          </p:cNvPr>
          <p:cNvPicPr>
            <a:picLocks noChangeAspect="1"/>
          </p:cNvPicPr>
          <p:nvPr/>
        </p:nvPicPr>
        <p:blipFill>
          <a:blip r:embed="rId3"/>
          <a:stretch>
            <a:fillRect/>
          </a:stretch>
        </p:blipFill>
        <p:spPr>
          <a:xfrm>
            <a:off x="3846670" y="4038601"/>
            <a:ext cx="5988672" cy="2789100"/>
          </a:xfrm>
          <a:prstGeom prst="rect">
            <a:avLst/>
          </a:prstGeom>
        </p:spPr>
      </p:pic>
    </p:spTree>
    <p:extLst>
      <p:ext uri="{BB962C8B-B14F-4D97-AF65-F5344CB8AC3E}">
        <p14:creationId xmlns:p14="http://schemas.microsoft.com/office/powerpoint/2010/main" val="4199739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09600"/>
            <a:ext cx="9361487" cy="366713"/>
          </a:xfrm>
        </p:spPr>
        <p:txBody>
          <a:bodyPr>
            <a:normAutofit fontScale="90000"/>
          </a:bodyPr>
          <a:lstStyle/>
          <a:p>
            <a:r>
              <a:rPr lang="en-GB" dirty="0" err="1"/>
              <a:t>Plauzibilnost</a:t>
            </a:r>
            <a:r>
              <a:rPr lang="en-GB" dirty="0"/>
              <a:t> </a:t>
            </a:r>
            <a:r>
              <a:rPr lang="en-GB" dirty="0" err="1"/>
              <a:t>predloga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361487"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2000" dirty="0">
                <a:solidFill>
                  <a:srgbClr val="002060"/>
                </a:solidFill>
              </a:rPr>
              <a:t> </a:t>
            </a:r>
            <a:r>
              <a:rPr lang="sl-SI" sz="2000" b="1" dirty="0">
                <a:solidFill>
                  <a:srgbClr val="002060"/>
                </a:solidFill>
              </a:rPr>
              <a:t>Numerično pravilo</a:t>
            </a:r>
          </a:p>
          <a:p>
            <a:pPr marL="403225" lvl="4" indent="-177800" defTabSz="844083">
              <a:spcBef>
                <a:spcPts val="369"/>
              </a:spcBef>
              <a:buClr>
                <a:srgbClr val="7F7F7F"/>
              </a:buClr>
            </a:pPr>
            <a:r>
              <a:rPr lang="en-US" sz="1800" dirty="0" err="1">
                <a:solidFill>
                  <a:srgbClr val="002060"/>
                </a:solidFill>
              </a:rPr>
              <a:t>Lahko</a:t>
            </a:r>
            <a:r>
              <a:rPr lang="en-US" sz="1800" dirty="0">
                <a:solidFill>
                  <a:srgbClr val="002060"/>
                </a:solidFill>
              </a:rPr>
              <a:t> </a:t>
            </a:r>
            <a:r>
              <a:rPr lang="en-US" sz="1800" dirty="0" err="1">
                <a:solidFill>
                  <a:srgbClr val="002060"/>
                </a:solidFill>
              </a:rPr>
              <a:t>deluje</a:t>
            </a:r>
            <a:r>
              <a:rPr lang="en-US" sz="1800" dirty="0">
                <a:solidFill>
                  <a:srgbClr val="002060"/>
                </a:solidFill>
              </a:rPr>
              <a:t> v </a:t>
            </a:r>
            <a:r>
              <a:rPr lang="en-US" sz="1800" dirty="0" err="1">
                <a:solidFill>
                  <a:srgbClr val="002060"/>
                </a:solidFill>
              </a:rPr>
              <a:t>simulcijah</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hipotetičnih</a:t>
            </a:r>
            <a:r>
              <a:rPr lang="en-US" sz="1800" dirty="0">
                <a:solidFill>
                  <a:srgbClr val="002060"/>
                </a:solidFill>
              </a:rPr>
              <a:t> </a:t>
            </a:r>
            <a:r>
              <a:rPr lang="en-US" sz="1800" dirty="0" err="1">
                <a:solidFill>
                  <a:srgbClr val="002060"/>
                </a:solidFill>
              </a:rPr>
              <a:t>podatkih</a:t>
            </a:r>
            <a:r>
              <a:rPr lang="en-US" sz="1800" dirty="0">
                <a:solidFill>
                  <a:srgbClr val="002060"/>
                </a:solidFill>
              </a:rPr>
              <a:t> v </a:t>
            </a:r>
            <a:r>
              <a:rPr lang="en-US" sz="1800" dirty="0" err="1">
                <a:solidFill>
                  <a:srgbClr val="002060"/>
                </a:solidFill>
              </a:rPr>
              <a:t>determinističnem</a:t>
            </a:r>
            <a:r>
              <a:rPr lang="en-US" sz="1800" dirty="0">
                <a:solidFill>
                  <a:srgbClr val="002060"/>
                </a:solidFill>
              </a:rPr>
              <a:t> </a:t>
            </a:r>
            <a:r>
              <a:rPr lang="en-US" sz="1800" dirty="0" err="1">
                <a:solidFill>
                  <a:srgbClr val="002060"/>
                </a:solidFill>
              </a:rPr>
              <a:t>okolju</a:t>
            </a:r>
            <a:endParaRPr lang="en-US" sz="1800" dirty="0">
              <a:solidFill>
                <a:srgbClr val="002060"/>
              </a:solidFill>
            </a:endParaRPr>
          </a:p>
          <a:p>
            <a:pPr marL="403225" lvl="4" indent="-177800" defTabSz="844083">
              <a:spcBef>
                <a:spcPts val="369"/>
              </a:spcBef>
              <a:buClr>
                <a:srgbClr val="7F7F7F"/>
              </a:buClr>
            </a:pPr>
            <a:r>
              <a:rPr lang="en-US" sz="1800" dirty="0" err="1">
                <a:solidFill>
                  <a:srgbClr val="002060"/>
                </a:solidFill>
              </a:rPr>
              <a:t>Dejanske</a:t>
            </a:r>
            <a:r>
              <a:rPr lang="en-US" sz="1800" dirty="0">
                <a:solidFill>
                  <a:srgbClr val="002060"/>
                </a:solidFill>
              </a:rPr>
              <a:t> </a:t>
            </a:r>
            <a:r>
              <a:rPr lang="en-US" sz="1800" dirty="0" err="1">
                <a:solidFill>
                  <a:srgbClr val="002060"/>
                </a:solidFill>
              </a:rPr>
              <a:t>situacije</a:t>
            </a:r>
            <a:r>
              <a:rPr lang="en-US" sz="1800" dirty="0">
                <a:solidFill>
                  <a:srgbClr val="002060"/>
                </a:solidFill>
              </a:rPr>
              <a:t> so </a:t>
            </a:r>
            <a:r>
              <a:rPr lang="en-US" sz="1800" dirty="0" err="1">
                <a:solidFill>
                  <a:srgbClr val="002060"/>
                </a:solidFill>
              </a:rPr>
              <a:t>bistveno</a:t>
            </a:r>
            <a:r>
              <a:rPr lang="en-US" sz="1800" dirty="0">
                <a:solidFill>
                  <a:srgbClr val="002060"/>
                </a:solidFill>
              </a:rPr>
              <a:t> </a:t>
            </a:r>
            <a:r>
              <a:rPr lang="en-US" sz="1800" dirty="0" err="1">
                <a:solidFill>
                  <a:srgbClr val="002060"/>
                </a:solidFill>
              </a:rPr>
              <a:t>bolj</a:t>
            </a:r>
            <a:r>
              <a:rPr lang="en-US" sz="1800" dirty="0">
                <a:solidFill>
                  <a:srgbClr val="002060"/>
                </a:solidFill>
              </a:rPr>
              <a:t> </a:t>
            </a:r>
            <a:r>
              <a:rPr lang="en-US" sz="1800" dirty="0" err="1">
                <a:solidFill>
                  <a:srgbClr val="002060"/>
                </a:solidFill>
              </a:rPr>
              <a:t>negotove</a:t>
            </a:r>
            <a:r>
              <a:rPr lang="en-US" sz="1800" dirty="0">
                <a:solidFill>
                  <a:srgbClr val="002060"/>
                </a:solidFill>
              </a:rPr>
              <a:t> in </a:t>
            </a:r>
            <a:r>
              <a:rPr lang="en-US" sz="1800" dirty="0" err="1">
                <a:solidFill>
                  <a:srgbClr val="002060"/>
                </a:solidFill>
              </a:rPr>
              <a:t>kompleksne</a:t>
            </a:r>
            <a:endParaRPr lang="en-US" sz="1800" dirty="0">
              <a:solidFill>
                <a:srgbClr val="002060"/>
              </a:solidFill>
            </a:endParaRPr>
          </a:p>
          <a:p>
            <a:pPr marL="403225" lvl="4" indent="-177800" defTabSz="844083">
              <a:spcBef>
                <a:spcPts val="369"/>
              </a:spcBef>
              <a:buClr>
                <a:srgbClr val="7F7F7F"/>
              </a:buClr>
            </a:pPr>
            <a:r>
              <a:rPr lang="en-US" sz="1800" dirty="0" err="1">
                <a:solidFill>
                  <a:srgbClr val="002060"/>
                </a:solidFill>
              </a:rPr>
              <a:t>Zato</a:t>
            </a:r>
            <a:r>
              <a:rPr lang="en-US" sz="1800" dirty="0">
                <a:solidFill>
                  <a:srgbClr val="002060"/>
                </a:solidFill>
              </a:rPr>
              <a:t> </a:t>
            </a:r>
            <a:r>
              <a:rPr lang="en-US" sz="1800" dirty="0" err="1">
                <a:solidFill>
                  <a:srgbClr val="002060"/>
                </a:solidFill>
              </a:rPr>
              <a:t>nujna</a:t>
            </a:r>
            <a:r>
              <a:rPr lang="en-US" sz="1800" dirty="0">
                <a:solidFill>
                  <a:srgbClr val="002060"/>
                </a:solidFill>
              </a:rPr>
              <a:t> </a:t>
            </a:r>
            <a:r>
              <a:rPr lang="en-US" sz="1800" dirty="0" err="1">
                <a:solidFill>
                  <a:srgbClr val="002060"/>
                </a:solidFill>
              </a:rPr>
              <a:t>velika</a:t>
            </a:r>
            <a:r>
              <a:rPr lang="en-US" sz="1800" dirty="0">
                <a:solidFill>
                  <a:srgbClr val="002060"/>
                </a:solidFill>
              </a:rPr>
              <a:t> </a:t>
            </a:r>
            <a:r>
              <a:rPr lang="en-US" sz="1800" dirty="0" err="1">
                <a:solidFill>
                  <a:srgbClr val="002060"/>
                </a:solidFill>
              </a:rPr>
              <a:t>mera</a:t>
            </a:r>
            <a:r>
              <a:rPr lang="en-US" sz="1800" dirty="0">
                <a:solidFill>
                  <a:srgbClr val="002060"/>
                </a:solidFill>
              </a:rPr>
              <a:t> </a:t>
            </a:r>
            <a:r>
              <a:rPr lang="en-US" sz="1800" dirty="0" err="1">
                <a:solidFill>
                  <a:srgbClr val="002060"/>
                </a:solidFill>
              </a:rPr>
              <a:t>fleksibilnosti</a:t>
            </a:r>
            <a:r>
              <a:rPr lang="en-US" sz="1800" dirty="0">
                <a:solidFill>
                  <a:srgbClr val="002060"/>
                </a:solidFill>
              </a:rPr>
              <a:t>, EU in </a:t>
            </a:r>
            <a:r>
              <a:rPr lang="en-US" sz="1800" dirty="0" err="1">
                <a:solidFill>
                  <a:srgbClr val="002060"/>
                </a:solidFill>
              </a:rPr>
              <a:t>nacionalne</a:t>
            </a:r>
            <a:r>
              <a:rPr lang="en-US" sz="1800" dirty="0">
                <a:solidFill>
                  <a:srgbClr val="002060"/>
                </a:solidFill>
              </a:rPr>
              <a:t> </a:t>
            </a:r>
            <a:r>
              <a:rPr lang="en-US" sz="1800" dirty="0" err="1">
                <a:solidFill>
                  <a:srgbClr val="002060"/>
                </a:solidFill>
              </a:rPr>
              <a:t>izstopne</a:t>
            </a:r>
            <a:r>
              <a:rPr lang="en-US" sz="1800" dirty="0">
                <a:solidFill>
                  <a:srgbClr val="002060"/>
                </a:solidFill>
              </a:rPr>
              <a:t> </a:t>
            </a:r>
            <a:r>
              <a:rPr lang="en-US" sz="1800" dirty="0" err="1">
                <a:solidFill>
                  <a:srgbClr val="002060"/>
                </a:solidFill>
              </a:rPr>
              <a:t>klavzule</a:t>
            </a:r>
            <a:endParaRPr lang="en-US" sz="1800" dirty="0">
              <a:solidFill>
                <a:srgbClr val="002060"/>
              </a:solidFill>
            </a:endParaRPr>
          </a:p>
          <a:p>
            <a:pPr marL="403225" lvl="4" indent="-177800" defTabSz="844083">
              <a:spcBef>
                <a:spcPts val="369"/>
              </a:spcBef>
              <a:buClr>
                <a:srgbClr val="7F7F7F"/>
              </a:buClr>
            </a:pPr>
            <a:endParaRPr lang="sl-SI" sz="1800" dirty="0">
              <a:solidFill>
                <a:srgbClr val="002060"/>
              </a:solidFill>
            </a:endParaRPr>
          </a:p>
          <a:p>
            <a:pPr marL="223838" lvl="3" indent="-177800" defTabSz="844083">
              <a:spcBef>
                <a:spcPts val="369"/>
              </a:spcBef>
              <a:buClr>
                <a:srgbClr val="7F7F7F"/>
              </a:buClr>
              <a:buFont typeface="Arial" panose="020B0604020202020204" pitchFamily="34" charset="0"/>
              <a:buChar char="•"/>
            </a:pPr>
            <a:r>
              <a:rPr lang="en-US" sz="2000" b="1" dirty="0" err="1">
                <a:solidFill>
                  <a:srgbClr val="002060"/>
                </a:solidFill>
              </a:rPr>
              <a:t>Plauzibilnost</a:t>
            </a:r>
            <a:r>
              <a:rPr lang="en-US" sz="2000" b="1" dirty="0">
                <a:solidFill>
                  <a:srgbClr val="002060"/>
                </a:solidFill>
              </a:rPr>
              <a:t> </a:t>
            </a:r>
            <a:r>
              <a:rPr lang="en-US" sz="2000" b="1" dirty="0" err="1">
                <a:solidFill>
                  <a:srgbClr val="002060"/>
                </a:solidFill>
              </a:rPr>
              <a:t>tega</a:t>
            </a:r>
            <a:r>
              <a:rPr lang="en-US" sz="2000" b="1" dirty="0">
                <a:solidFill>
                  <a:srgbClr val="002060"/>
                </a:solidFill>
              </a:rPr>
              <a:t> </a:t>
            </a:r>
            <a:r>
              <a:rPr lang="en-US" sz="2000" b="1" dirty="0" err="1">
                <a:solidFill>
                  <a:srgbClr val="002060"/>
                </a:solidFill>
              </a:rPr>
              <a:t>predloga</a:t>
            </a:r>
            <a:endParaRPr lang="en-US" sz="2000" b="1" dirty="0">
              <a:solidFill>
                <a:srgbClr val="002060"/>
              </a:solidFill>
            </a:endParaRPr>
          </a:p>
          <a:p>
            <a:pPr marL="403225" lvl="4" indent="-177800" defTabSz="844083">
              <a:spcBef>
                <a:spcPts val="369"/>
              </a:spcBef>
              <a:buClr>
                <a:srgbClr val="7F7F7F"/>
              </a:buClr>
            </a:pPr>
            <a:r>
              <a:rPr lang="en-US" sz="1800" dirty="0">
                <a:solidFill>
                  <a:srgbClr val="002060"/>
                </a:solidFill>
              </a:rPr>
              <a:t>Je </a:t>
            </a:r>
            <a:r>
              <a:rPr lang="en-US" sz="1800" dirty="0" err="1">
                <a:solidFill>
                  <a:srgbClr val="002060"/>
                </a:solidFill>
              </a:rPr>
              <a:t>realistično</a:t>
            </a:r>
            <a:r>
              <a:rPr lang="en-US" sz="1800" dirty="0">
                <a:solidFill>
                  <a:srgbClr val="002060"/>
                </a:solidFill>
              </a:rPr>
              <a:t>, da </a:t>
            </a:r>
            <a:r>
              <a:rPr lang="en-US" sz="1800" dirty="0" err="1">
                <a:solidFill>
                  <a:srgbClr val="002060"/>
                </a:solidFill>
              </a:rPr>
              <a:t>bo</a:t>
            </a:r>
            <a:r>
              <a:rPr lang="en-US" sz="1800" dirty="0">
                <a:solidFill>
                  <a:srgbClr val="002060"/>
                </a:solidFill>
              </a:rPr>
              <a:t> IT v 10 </a:t>
            </a:r>
            <a:r>
              <a:rPr lang="en-US" sz="1800" dirty="0" err="1">
                <a:solidFill>
                  <a:srgbClr val="002060"/>
                </a:solidFill>
              </a:rPr>
              <a:t>letih</a:t>
            </a:r>
            <a:r>
              <a:rPr lang="en-US" sz="1800" dirty="0">
                <a:solidFill>
                  <a:srgbClr val="002060"/>
                </a:solidFill>
              </a:rPr>
              <a:t> </a:t>
            </a:r>
            <a:r>
              <a:rPr lang="en-US" sz="1800" dirty="0" err="1">
                <a:solidFill>
                  <a:srgbClr val="002060"/>
                </a:solidFill>
              </a:rPr>
              <a:t>znižala</a:t>
            </a:r>
            <a:r>
              <a:rPr lang="en-US" sz="1800" dirty="0">
                <a:solidFill>
                  <a:srgbClr val="002060"/>
                </a:solidFill>
              </a:rPr>
              <a:t> </a:t>
            </a:r>
            <a:r>
              <a:rPr lang="en-US" sz="1800" dirty="0" err="1">
                <a:solidFill>
                  <a:srgbClr val="002060"/>
                </a:solidFill>
              </a:rPr>
              <a:t>javni</a:t>
            </a:r>
            <a:r>
              <a:rPr lang="en-US" sz="1800" dirty="0">
                <a:solidFill>
                  <a:srgbClr val="002060"/>
                </a:solidFill>
              </a:rPr>
              <a:t> </a:t>
            </a:r>
            <a:r>
              <a:rPr lang="en-US" sz="1800" dirty="0" err="1">
                <a:solidFill>
                  <a:srgbClr val="002060"/>
                </a:solidFill>
              </a:rPr>
              <a:t>dolg</a:t>
            </a:r>
            <a:r>
              <a:rPr lang="en-US" sz="1800" dirty="0">
                <a:solidFill>
                  <a:srgbClr val="002060"/>
                </a:solidFill>
              </a:rPr>
              <a:t> </a:t>
            </a:r>
            <a:r>
              <a:rPr lang="en-US" sz="1800" dirty="0" err="1">
                <a:solidFill>
                  <a:srgbClr val="002060"/>
                </a:solidFill>
              </a:rPr>
              <a:t>iz</a:t>
            </a:r>
            <a:r>
              <a:rPr lang="en-US" sz="1800" dirty="0">
                <a:solidFill>
                  <a:srgbClr val="002060"/>
                </a:solidFill>
              </a:rPr>
              <a:t> 160% </a:t>
            </a:r>
            <a:r>
              <a:rPr lang="en-US" sz="1800" dirty="0" err="1">
                <a:solidFill>
                  <a:srgbClr val="002060"/>
                </a:solidFill>
              </a:rPr>
              <a:t>na</a:t>
            </a:r>
            <a:r>
              <a:rPr lang="en-US" sz="1800" dirty="0">
                <a:solidFill>
                  <a:srgbClr val="002060"/>
                </a:solidFill>
              </a:rPr>
              <a:t> 110% BDP?</a:t>
            </a:r>
          </a:p>
          <a:p>
            <a:pPr marL="403225" lvl="4" indent="-177800" defTabSz="844083">
              <a:spcBef>
                <a:spcPts val="369"/>
              </a:spcBef>
              <a:buClr>
                <a:srgbClr val="7F7F7F"/>
              </a:buClr>
            </a:pPr>
            <a:r>
              <a:rPr lang="en-US" sz="1800" dirty="0">
                <a:solidFill>
                  <a:srgbClr val="002060"/>
                </a:solidFill>
              </a:rPr>
              <a:t>Je </a:t>
            </a:r>
            <a:r>
              <a:rPr lang="en-US" sz="1800" dirty="0" err="1">
                <a:solidFill>
                  <a:srgbClr val="002060"/>
                </a:solidFill>
              </a:rPr>
              <a:t>realistično</a:t>
            </a:r>
            <a:r>
              <a:rPr lang="en-US" sz="1800" dirty="0">
                <a:solidFill>
                  <a:srgbClr val="002060"/>
                </a:solidFill>
              </a:rPr>
              <a:t>, da </a:t>
            </a:r>
            <a:r>
              <a:rPr lang="en-US" sz="1800" dirty="0" err="1">
                <a:solidFill>
                  <a:srgbClr val="002060"/>
                </a:solidFill>
              </a:rPr>
              <a:t>bo</a:t>
            </a:r>
            <a:r>
              <a:rPr lang="en-US" sz="1800" dirty="0">
                <a:solidFill>
                  <a:srgbClr val="002060"/>
                </a:solidFill>
              </a:rPr>
              <a:t> EU </a:t>
            </a:r>
            <a:r>
              <a:rPr lang="en-US" sz="1800" dirty="0" err="1">
                <a:solidFill>
                  <a:srgbClr val="002060"/>
                </a:solidFill>
              </a:rPr>
              <a:t>nase</a:t>
            </a:r>
            <a:r>
              <a:rPr lang="en-US" sz="1800" dirty="0">
                <a:solidFill>
                  <a:srgbClr val="002060"/>
                </a:solidFill>
              </a:rPr>
              <a:t> </a:t>
            </a:r>
            <a:r>
              <a:rPr lang="en-US" sz="1800" dirty="0" err="1">
                <a:solidFill>
                  <a:srgbClr val="002060"/>
                </a:solidFill>
              </a:rPr>
              <a:t>prevzela</a:t>
            </a:r>
            <a:r>
              <a:rPr lang="en-US" sz="1800" dirty="0">
                <a:solidFill>
                  <a:srgbClr val="002060"/>
                </a:solidFill>
              </a:rPr>
              <a:t> </a:t>
            </a:r>
            <a:r>
              <a:rPr lang="en-US" sz="1800" dirty="0" err="1">
                <a:solidFill>
                  <a:srgbClr val="002060"/>
                </a:solidFill>
              </a:rPr>
              <a:t>pandemski</a:t>
            </a:r>
            <a:r>
              <a:rPr lang="en-US" sz="1800" dirty="0">
                <a:solidFill>
                  <a:srgbClr val="002060"/>
                </a:solidFill>
              </a:rPr>
              <a:t> </a:t>
            </a:r>
            <a:r>
              <a:rPr lang="en-US" sz="1800" dirty="0" err="1">
                <a:solidFill>
                  <a:srgbClr val="002060"/>
                </a:solidFill>
              </a:rPr>
              <a:t>dolg</a:t>
            </a:r>
            <a:r>
              <a:rPr lang="en-US" sz="1800" dirty="0">
                <a:solidFill>
                  <a:srgbClr val="002060"/>
                </a:solidFill>
              </a:rPr>
              <a:t> </a:t>
            </a:r>
            <a:r>
              <a:rPr lang="en-US" sz="1800" dirty="0" err="1">
                <a:solidFill>
                  <a:srgbClr val="002060"/>
                </a:solidFill>
              </a:rPr>
              <a:t>članic</a:t>
            </a:r>
            <a:r>
              <a:rPr lang="en-US" sz="1800" dirty="0">
                <a:solidFill>
                  <a:srgbClr val="002060"/>
                </a:solidFill>
              </a:rPr>
              <a:t>?</a:t>
            </a:r>
          </a:p>
          <a:p>
            <a:pPr marL="223838" lvl="3" indent="-177800" defTabSz="844083">
              <a:spcBef>
                <a:spcPts val="369"/>
              </a:spcBef>
              <a:buClr>
                <a:srgbClr val="7F7F7F"/>
              </a:buClr>
              <a:buFont typeface="Arial" panose="020B0604020202020204" pitchFamily="34" charset="0"/>
              <a:buChar char="•"/>
            </a:pPr>
            <a:endParaRPr lang="en-US" sz="2000" dirty="0">
              <a:solidFill>
                <a:srgbClr val="002060"/>
              </a:solidFill>
            </a:endParaRPr>
          </a:p>
          <a:p>
            <a:pPr marL="223838" lvl="3" indent="-177800" defTabSz="844083">
              <a:spcBef>
                <a:spcPts val="369"/>
              </a:spcBef>
              <a:buClr>
                <a:srgbClr val="7F7F7F"/>
              </a:buClr>
              <a:buFont typeface="Arial" panose="020B0604020202020204" pitchFamily="34" charset="0"/>
              <a:buChar char="•"/>
            </a:pPr>
            <a:r>
              <a:rPr lang="en-US" sz="2000" b="1" dirty="0" err="1">
                <a:solidFill>
                  <a:srgbClr val="002060"/>
                </a:solidFill>
              </a:rPr>
              <a:t>Realističnost</a:t>
            </a:r>
            <a:r>
              <a:rPr lang="en-US" sz="2000" b="1" dirty="0">
                <a:solidFill>
                  <a:srgbClr val="002060"/>
                </a:solidFill>
              </a:rPr>
              <a:t> </a:t>
            </a:r>
            <a:r>
              <a:rPr lang="en-US" sz="2000" b="1" dirty="0" err="1">
                <a:solidFill>
                  <a:srgbClr val="002060"/>
                </a:solidFill>
              </a:rPr>
              <a:t>sprejema</a:t>
            </a:r>
            <a:r>
              <a:rPr lang="en-US" sz="2000" b="1" dirty="0">
                <a:solidFill>
                  <a:srgbClr val="002060"/>
                </a:solidFill>
              </a:rPr>
              <a:t> </a:t>
            </a:r>
            <a:r>
              <a:rPr lang="en-US" sz="2000" b="1" dirty="0" err="1">
                <a:solidFill>
                  <a:srgbClr val="002060"/>
                </a:solidFill>
              </a:rPr>
              <a:t>novega</a:t>
            </a:r>
            <a:r>
              <a:rPr lang="en-US" sz="2000" b="1" dirty="0">
                <a:solidFill>
                  <a:srgbClr val="002060"/>
                </a:solidFill>
              </a:rPr>
              <a:t> FP</a:t>
            </a:r>
          </a:p>
          <a:p>
            <a:pPr marL="403225" lvl="4" indent="-177800" defTabSz="844083">
              <a:spcBef>
                <a:spcPts val="369"/>
              </a:spcBef>
              <a:buClr>
                <a:srgbClr val="7F7F7F"/>
              </a:buClr>
            </a:pPr>
            <a:r>
              <a:rPr lang="en-US" sz="1800" dirty="0" err="1">
                <a:solidFill>
                  <a:srgbClr val="002060"/>
                </a:solidFill>
              </a:rPr>
              <a:t>Politična</a:t>
            </a:r>
            <a:r>
              <a:rPr lang="en-US" sz="1800" dirty="0">
                <a:solidFill>
                  <a:srgbClr val="002060"/>
                </a:solidFill>
              </a:rPr>
              <a:t> </a:t>
            </a:r>
            <a:r>
              <a:rPr lang="en-US" sz="1800" dirty="0" err="1">
                <a:solidFill>
                  <a:srgbClr val="002060"/>
                </a:solidFill>
              </a:rPr>
              <a:t>situacija</a:t>
            </a:r>
            <a:r>
              <a:rPr lang="en-US" sz="1800" dirty="0">
                <a:solidFill>
                  <a:srgbClr val="002060"/>
                </a:solidFill>
              </a:rPr>
              <a:t> in </a:t>
            </a:r>
            <a:r>
              <a:rPr lang="en-US" sz="1800" dirty="0" err="1">
                <a:solidFill>
                  <a:srgbClr val="002060"/>
                </a:solidFill>
              </a:rPr>
              <a:t>razmerja</a:t>
            </a:r>
            <a:r>
              <a:rPr lang="en-US" sz="1800" dirty="0">
                <a:solidFill>
                  <a:srgbClr val="002060"/>
                </a:solidFill>
              </a:rPr>
              <a:t> </a:t>
            </a:r>
            <a:r>
              <a:rPr lang="en-US" sz="1800" dirty="0" err="1">
                <a:solidFill>
                  <a:srgbClr val="002060"/>
                </a:solidFill>
              </a:rPr>
              <a:t>moči</a:t>
            </a:r>
            <a:r>
              <a:rPr lang="en-US" sz="1800" dirty="0">
                <a:solidFill>
                  <a:srgbClr val="002060"/>
                </a:solidFill>
              </a:rPr>
              <a:t> v EU so se </a:t>
            </a:r>
            <a:r>
              <a:rPr lang="en-US" sz="1800" dirty="0" err="1">
                <a:solidFill>
                  <a:srgbClr val="002060"/>
                </a:solidFill>
              </a:rPr>
              <a:t>spremenila</a:t>
            </a:r>
            <a:endParaRPr lang="en-US" sz="1800" dirty="0">
              <a:solidFill>
                <a:srgbClr val="002060"/>
              </a:solidFill>
            </a:endParaRPr>
          </a:p>
          <a:p>
            <a:pPr marL="403225" lvl="4" indent="-177800" defTabSz="844083">
              <a:spcBef>
                <a:spcPts val="369"/>
              </a:spcBef>
              <a:buClr>
                <a:srgbClr val="7F7F7F"/>
              </a:buClr>
            </a:pPr>
            <a:r>
              <a:rPr lang="en-US" sz="1800" dirty="0">
                <a:solidFill>
                  <a:srgbClr val="002060"/>
                </a:solidFill>
              </a:rPr>
              <a:t>FR + IT </a:t>
            </a:r>
            <a:r>
              <a:rPr lang="en-US" sz="1800" dirty="0" err="1">
                <a:solidFill>
                  <a:srgbClr val="002060"/>
                </a:solidFill>
              </a:rPr>
              <a:t>sta</a:t>
            </a:r>
            <a:r>
              <a:rPr lang="en-US" sz="1800" dirty="0">
                <a:solidFill>
                  <a:srgbClr val="002060"/>
                </a:solidFill>
              </a:rPr>
              <a:t> </a:t>
            </a:r>
            <a:r>
              <a:rPr lang="en-US" sz="1800" dirty="0" err="1">
                <a:solidFill>
                  <a:srgbClr val="002060"/>
                </a:solidFill>
              </a:rPr>
              <a:t>pridobili</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moči</a:t>
            </a:r>
            <a:r>
              <a:rPr lang="en-US" sz="1800" dirty="0">
                <a:solidFill>
                  <a:srgbClr val="002060"/>
                </a:solidFill>
              </a:rPr>
              <a:t> </a:t>
            </a:r>
            <a:r>
              <a:rPr lang="en-US" sz="1800" dirty="0" err="1">
                <a:solidFill>
                  <a:srgbClr val="002060"/>
                </a:solidFill>
              </a:rPr>
              <a:t>proti</a:t>
            </a:r>
            <a:r>
              <a:rPr lang="en-US" sz="1800" dirty="0">
                <a:solidFill>
                  <a:srgbClr val="002060"/>
                </a:solidFill>
              </a:rPr>
              <a:t> DE (</a:t>
            </a:r>
            <a:r>
              <a:rPr lang="en-US" sz="1800" dirty="0" err="1">
                <a:solidFill>
                  <a:srgbClr val="002060"/>
                </a:solidFill>
              </a:rPr>
              <a:t>kolumna</a:t>
            </a:r>
            <a:r>
              <a:rPr lang="en-US" sz="1800" dirty="0">
                <a:solidFill>
                  <a:srgbClr val="002060"/>
                </a:solidFill>
              </a:rPr>
              <a:t> Draghi &amp; Macron v Financial </a:t>
            </a:r>
            <a:r>
              <a:rPr lang="en-US" sz="1800" dirty="0" err="1">
                <a:solidFill>
                  <a:srgbClr val="002060"/>
                </a:solidFill>
              </a:rPr>
              <a:t>Timesu</a:t>
            </a:r>
            <a:r>
              <a:rPr lang="en-US" sz="1800" dirty="0">
                <a:solidFill>
                  <a:srgbClr val="002060"/>
                </a:solidFill>
              </a:rPr>
              <a:t>)</a:t>
            </a:r>
          </a:p>
          <a:p>
            <a:pPr marL="403225" lvl="4" indent="-177800" defTabSz="844083">
              <a:spcBef>
                <a:spcPts val="369"/>
              </a:spcBef>
              <a:buClr>
                <a:srgbClr val="7F7F7F"/>
              </a:buClr>
            </a:pPr>
            <a:r>
              <a:rPr lang="en-US" sz="1800" dirty="0">
                <a:solidFill>
                  <a:srgbClr val="002060"/>
                </a:solidFill>
              </a:rPr>
              <a:t>FR + IT </a:t>
            </a:r>
            <a:r>
              <a:rPr lang="en-US" sz="1800" dirty="0" err="1">
                <a:solidFill>
                  <a:srgbClr val="002060"/>
                </a:solidFill>
              </a:rPr>
              <a:t>zahtevata</a:t>
            </a:r>
            <a:r>
              <a:rPr lang="en-US" sz="1800" dirty="0">
                <a:solidFill>
                  <a:srgbClr val="002060"/>
                </a:solidFill>
              </a:rPr>
              <a:t> “</a:t>
            </a:r>
            <a:r>
              <a:rPr lang="en-US" sz="1800" dirty="0" err="1">
                <a:solidFill>
                  <a:srgbClr val="002060"/>
                </a:solidFill>
              </a:rPr>
              <a:t>razvoju</a:t>
            </a:r>
            <a:r>
              <a:rPr lang="en-US" sz="1800" dirty="0">
                <a:solidFill>
                  <a:srgbClr val="002060"/>
                </a:solidFill>
              </a:rPr>
              <a:t> </a:t>
            </a:r>
            <a:r>
              <a:rPr lang="en-US" sz="1800" dirty="0" err="1">
                <a:solidFill>
                  <a:srgbClr val="002060"/>
                </a:solidFill>
              </a:rPr>
              <a:t>prijazno</a:t>
            </a:r>
            <a:r>
              <a:rPr lang="en-US" sz="1800" dirty="0">
                <a:solidFill>
                  <a:srgbClr val="002060"/>
                </a:solidFill>
              </a:rPr>
              <a:t>”, </a:t>
            </a:r>
            <a:r>
              <a:rPr lang="en-US" sz="1800" dirty="0" err="1">
                <a:solidFill>
                  <a:srgbClr val="002060"/>
                </a:solidFill>
              </a:rPr>
              <a:t>pregledno</a:t>
            </a:r>
            <a:r>
              <a:rPr lang="en-US" sz="1800" dirty="0">
                <a:solidFill>
                  <a:srgbClr val="002060"/>
                </a:solidFill>
              </a:rPr>
              <a:t> in </a:t>
            </a:r>
            <a:r>
              <a:rPr lang="en-US" sz="1800" dirty="0" err="1">
                <a:solidFill>
                  <a:srgbClr val="002060"/>
                </a:solidFill>
              </a:rPr>
              <a:t>fleksibilno</a:t>
            </a:r>
            <a:r>
              <a:rPr lang="en-US" sz="1800" dirty="0">
                <a:solidFill>
                  <a:srgbClr val="002060"/>
                </a:solidFill>
              </a:rPr>
              <a:t> FP</a:t>
            </a:r>
          </a:p>
          <a:p>
            <a:pPr marL="403225" lvl="4" indent="-177800" defTabSz="844083">
              <a:spcBef>
                <a:spcPts val="369"/>
              </a:spcBef>
              <a:buClr>
                <a:srgbClr val="7F7F7F"/>
              </a:buClr>
            </a:pPr>
            <a:r>
              <a:rPr lang="en-US" sz="1800" dirty="0">
                <a:solidFill>
                  <a:srgbClr val="002060"/>
                </a:solidFill>
              </a:rPr>
              <a:t>Pod </a:t>
            </a:r>
            <a:r>
              <a:rPr lang="en-US" sz="1800" dirty="0" err="1">
                <a:solidFill>
                  <a:srgbClr val="002060"/>
                </a:solidFill>
              </a:rPr>
              <a:t>francoskim</a:t>
            </a:r>
            <a:r>
              <a:rPr lang="en-US" sz="1800" dirty="0">
                <a:solidFill>
                  <a:srgbClr val="002060"/>
                </a:solidFill>
              </a:rPr>
              <a:t> </a:t>
            </a:r>
            <a:r>
              <a:rPr lang="en-US" sz="1800" dirty="0" err="1">
                <a:solidFill>
                  <a:srgbClr val="002060"/>
                </a:solidFill>
              </a:rPr>
              <a:t>predsedstvom</a:t>
            </a:r>
            <a:r>
              <a:rPr lang="en-US" sz="1800" dirty="0">
                <a:solidFill>
                  <a:srgbClr val="002060"/>
                </a:solidFill>
              </a:rPr>
              <a:t> </a:t>
            </a:r>
            <a:r>
              <a:rPr lang="en-US" sz="1800" dirty="0" err="1">
                <a:solidFill>
                  <a:srgbClr val="002060"/>
                </a:solidFill>
              </a:rPr>
              <a:t>najbrž</a:t>
            </a:r>
            <a:r>
              <a:rPr lang="en-US" sz="1800" dirty="0">
                <a:solidFill>
                  <a:srgbClr val="002060"/>
                </a:solidFill>
              </a:rPr>
              <a:t> </a:t>
            </a:r>
            <a:r>
              <a:rPr lang="en-US" sz="1800" dirty="0" err="1">
                <a:solidFill>
                  <a:srgbClr val="002060"/>
                </a:solidFill>
              </a:rPr>
              <a:t>dogovor</a:t>
            </a:r>
            <a:r>
              <a:rPr lang="en-US" sz="1800" dirty="0">
                <a:solidFill>
                  <a:srgbClr val="002060"/>
                </a:solidFill>
              </a:rPr>
              <a:t> o </a:t>
            </a:r>
            <a:r>
              <a:rPr lang="en-US" sz="1800" dirty="0" err="1">
                <a:solidFill>
                  <a:srgbClr val="002060"/>
                </a:solidFill>
              </a:rPr>
              <a:t>novem</a:t>
            </a:r>
            <a:r>
              <a:rPr lang="en-US" sz="1800" dirty="0">
                <a:solidFill>
                  <a:srgbClr val="002060"/>
                </a:solidFill>
              </a:rPr>
              <a:t> FP</a:t>
            </a:r>
          </a:p>
          <a:p>
            <a:pPr marL="403225" lvl="4" indent="-177800" defTabSz="844083">
              <a:spcBef>
                <a:spcPts val="369"/>
              </a:spcBef>
              <a:buClr>
                <a:srgbClr val="7F7F7F"/>
              </a:buClr>
            </a:pPr>
            <a:r>
              <a:rPr lang="en-US" sz="1800" dirty="0" err="1">
                <a:solidFill>
                  <a:srgbClr val="002060"/>
                </a:solidFill>
              </a:rPr>
              <a:t>Dvomim</a:t>
            </a:r>
            <a:r>
              <a:rPr lang="en-US" sz="1800" dirty="0">
                <a:solidFill>
                  <a:srgbClr val="002060"/>
                </a:solidFill>
              </a:rPr>
              <a:t>, da </a:t>
            </a:r>
            <a:r>
              <a:rPr lang="en-US" sz="1800" dirty="0" err="1">
                <a:solidFill>
                  <a:srgbClr val="002060"/>
                </a:solidFill>
              </a:rPr>
              <a:t>bo</a:t>
            </a:r>
            <a:r>
              <a:rPr lang="en-US" sz="1800" dirty="0">
                <a:solidFill>
                  <a:srgbClr val="002060"/>
                </a:solidFill>
              </a:rPr>
              <a:t> FP </a:t>
            </a:r>
            <a:r>
              <a:rPr lang="en-US" sz="1800" dirty="0" err="1">
                <a:solidFill>
                  <a:srgbClr val="002060"/>
                </a:solidFill>
              </a:rPr>
              <a:t>zelo</a:t>
            </a:r>
            <a:r>
              <a:rPr lang="en-US" sz="1800" dirty="0">
                <a:solidFill>
                  <a:srgbClr val="002060"/>
                </a:solidFill>
              </a:rPr>
              <a:t> </a:t>
            </a:r>
            <a:r>
              <a:rPr lang="en-US" sz="1800" dirty="0" err="1">
                <a:solidFill>
                  <a:srgbClr val="002060"/>
                </a:solidFill>
              </a:rPr>
              <a:t>kompleksna</a:t>
            </a:r>
            <a:r>
              <a:rPr lang="en-US" sz="1800" dirty="0">
                <a:solidFill>
                  <a:srgbClr val="002060"/>
                </a:solidFill>
              </a:rPr>
              <a:t> formula</a:t>
            </a:r>
          </a:p>
          <a:p>
            <a:pPr marL="403225" lvl="4" indent="-177800" defTabSz="844083">
              <a:spcBef>
                <a:spcPts val="369"/>
              </a:spcBef>
              <a:buClr>
                <a:srgbClr val="7F7F7F"/>
              </a:buClr>
            </a:pPr>
            <a:r>
              <a:rPr lang="en-US" sz="1800" b="1" dirty="0" err="1">
                <a:solidFill>
                  <a:srgbClr val="002060"/>
                </a:solidFill>
              </a:rPr>
              <a:t>Najbrž</a:t>
            </a:r>
            <a:r>
              <a:rPr lang="en-US" sz="1800" b="1" dirty="0">
                <a:solidFill>
                  <a:srgbClr val="002060"/>
                </a:solidFill>
              </a:rPr>
              <a:t>: “</a:t>
            </a:r>
            <a:r>
              <a:rPr lang="en-US" sz="1800" b="1" dirty="0" err="1">
                <a:solidFill>
                  <a:srgbClr val="002060"/>
                </a:solidFill>
              </a:rPr>
              <a:t>razvojno</a:t>
            </a:r>
            <a:r>
              <a:rPr lang="en-US" sz="1800" b="1" dirty="0">
                <a:solidFill>
                  <a:srgbClr val="002060"/>
                </a:solidFill>
              </a:rPr>
              <a:t>” </a:t>
            </a:r>
            <a:r>
              <a:rPr lang="en-US" sz="1800" b="1" dirty="0" err="1">
                <a:solidFill>
                  <a:srgbClr val="002060"/>
                </a:solidFill>
              </a:rPr>
              <a:t>usmerjeno</a:t>
            </a:r>
            <a:r>
              <a:rPr lang="en-US" sz="1800" b="1" dirty="0">
                <a:solidFill>
                  <a:srgbClr val="002060"/>
                </a:solidFill>
              </a:rPr>
              <a:t>, </a:t>
            </a:r>
            <a:r>
              <a:rPr lang="en-US" sz="1800" b="1" dirty="0" err="1">
                <a:solidFill>
                  <a:srgbClr val="002060"/>
                </a:solidFill>
              </a:rPr>
              <a:t>bolj</a:t>
            </a:r>
            <a:r>
              <a:rPr lang="en-US" sz="1800" b="1" dirty="0">
                <a:solidFill>
                  <a:srgbClr val="002060"/>
                </a:solidFill>
              </a:rPr>
              <a:t> </a:t>
            </a:r>
            <a:r>
              <a:rPr lang="en-US" sz="1800" b="1" dirty="0" err="1">
                <a:solidFill>
                  <a:srgbClr val="002060"/>
                </a:solidFill>
              </a:rPr>
              <a:t>enostavno</a:t>
            </a:r>
            <a:r>
              <a:rPr lang="en-US" sz="1800" b="1" dirty="0">
                <a:solidFill>
                  <a:srgbClr val="002060"/>
                </a:solidFill>
              </a:rPr>
              <a:t> FP in </a:t>
            </a:r>
            <a:r>
              <a:rPr lang="en-US" sz="1800" b="1" dirty="0" err="1">
                <a:solidFill>
                  <a:srgbClr val="002060"/>
                </a:solidFill>
              </a:rPr>
              <a:t>večja</a:t>
            </a:r>
            <a:r>
              <a:rPr lang="en-US" sz="1800" b="1" dirty="0">
                <a:solidFill>
                  <a:srgbClr val="002060"/>
                </a:solidFill>
              </a:rPr>
              <a:t> </a:t>
            </a:r>
            <a:r>
              <a:rPr lang="en-US" sz="1800" b="1" dirty="0" err="1">
                <a:solidFill>
                  <a:srgbClr val="002060"/>
                </a:solidFill>
              </a:rPr>
              <a:t>vloga</a:t>
            </a:r>
            <a:r>
              <a:rPr lang="en-US" sz="1800" b="1" dirty="0">
                <a:solidFill>
                  <a:srgbClr val="002060"/>
                </a:solidFill>
              </a:rPr>
              <a:t> EU </a:t>
            </a:r>
            <a:r>
              <a:rPr lang="en-US" sz="1800" b="1" dirty="0" err="1">
                <a:solidFill>
                  <a:srgbClr val="002060"/>
                </a:solidFill>
              </a:rPr>
              <a:t>proračuna</a:t>
            </a:r>
            <a:endParaRPr lang="en-US" sz="1800" b="1" dirty="0">
              <a:solidFill>
                <a:srgbClr val="002060"/>
              </a:solidFill>
            </a:endParaRPr>
          </a:p>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3606338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2256" y="3276600"/>
            <a:ext cx="9361487" cy="673733"/>
          </a:xfrm>
        </p:spPr>
        <p:txBody>
          <a:bodyPr>
            <a:normAutofit/>
          </a:bodyPr>
          <a:lstStyle/>
          <a:p>
            <a:pPr algn="ctr"/>
            <a:r>
              <a:rPr lang="en-GB" b="1" dirty="0" err="1"/>
              <a:t>Hvala</a:t>
            </a:r>
            <a:r>
              <a:rPr lang="en-GB" b="1" dirty="0"/>
              <a:t> za </a:t>
            </a:r>
            <a:r>
              <a:rPr lang="en-GB" b="1" dirty="0" err="1"/>
              <a:t>pozornost</a:t>
            </a:r>
            <a:r>
              <a:rPr lang="en-GB" b="1" dirty="0"/>
              <a:t> !</a:t>
            </a:r>
            <a:endParaRPr lang="en-US" b="1" dirty="0">
              <a:solidFill>
                <a:schemeClr val="accent1"/>
              </a:solidFill>
            </a:endParaRPr>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val="12877911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n-GB" dirty="0" err="1"/>
              <a:t>Zakaj</a:t>
            </a:r>
            <a:r>
              <a:rPr lang="en-GB" dirty="0"/>
              <a:t> novo </a:t>
            </a:r>
            <a:r>
              <a:rPr lang="en-GB" dirty="0" err="1"/>
              <a:t>fiskalno</a:t>
            </a:r>
            <a:r>
              <a:rPr lang="en-GB" dirty="0"/>
              <a:t> </a:t>
            </a:r>
            <a:r>
              <a:rPr lang="en-GB" dirty="0" err="1"/>
              <a:t>pravilo</a:t>
            </a:r>
            <a:r>
              <a:rPr lang="en-GB" dirty="0"/>
              <a:t>?</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 </a:t>
            </a:r>
          </a:p>
          <a:p>
            <a:pPr lvl="2" defTabSz="844083">
              <a:spcBef>
                <a:spcPts val="369"/>
              </a:spcBef>
              <a:buClr>
                <a:srgbClr val="7F7F7F"/>
              </a:buClr>
            </a:pPr>
            <a:r>
              <a:rPr lang="sl-SI" sz="2000" dirty="0">
                <a:solidFill>
                  <a:srgbClr val="002060"/>
                </a:solidFill>
              </a:rPr>
              <a:t>Zaradi odprave slabosti obstoječega (suspendiranega) fiskalnega pravila (FP)</a:t>
            </a:r>
          </a:p>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r>
              <a:rPr lang="sl-SI" sz="2000" b="1" dirty="0">
                <a:solidFill>
                  <a:srgbClr val="002060"/>
                </a:solidFill>
              </a:rPr>
              <a:t>3 ilustrativni primeri nezanesljivosti</a:t>
            </a:r>
            <a:r>
              <a:rPr lang="sl-SI" sz="2000" dirty="0">
                <a:solidFill>
                  <a:srgbClr val="002060"/>
                </a:solidFill>
              </a:rPr>
              <a:t> sedanjega FP</a:t>
            </a:r>
          </a:p>
          <a:p>
            <a:pPr marL="403225" lvl="4" indent="-177800" defTabSz="844083">
              <a:spcBef>
                <a:spcPts val="369"/>
              </a:spcBef>
              <a:buClr>
                <a:srgbClr val="7F7F7F"/>
              </a:buClr>
            </a:pPr>
            <a:endParaRPr lang="en-US" sz="1800" dirty="0">
              <a:solidFill>
                <a:schemeClr val="tx2">
                  <a:lumMod val="75000"/>
                </a:schemeClr>
              </a:solidFill>
            </a:endParaRPr>
          </a:p>
          <a:p>
            <a:pPr marL="403225" lvl="4" indent="-177800" defTabSz="844083">
              <a:spcBef>
                <a:spcPts val="369"/>
              </a:spcBef>
              <a:buClr>
                <a:srgbClr val="7F7F7F"/>
              </a:buClr>
            </a:pPr>
            <a:r>
              <a:rPr lang="en-US" sz="1800" dirty="0" err="1">
                <a:solidFill>
                  <a:schemeClr val="tx2">
                    <a:lumMod val="75000"/>
                  </a:schemeClr>
                </a:solidFill>
              </a:rPr>
              <a:t>Napake</a:t>
            </a:r>
            <a:r>
              <a:rPr lang="en-US" sz="1800" dirty="0">
                <a:solidFill>
                  <a:schemeClr val="tx2">
                    <a:lumMod val="75000"/>
                  </a:schemeClr>
                </a:solidFill>
              </a:rPr>
              <a:t> v </a:t>
            </a:r>
            <a:r>
              <a:rPr lang="en-US" sz="1800" dirty="0" err="1">
                <a:solidFill>
                  <a:schemeClr val="tx2">
                    <a:lumMod val="75000"/>
                  </a:schemeClr>
                </a:solidFill>
              </a:rPr>
              <a:t>ocenah</a:t>
            </a:r>
            <a:r>
              <a:rPr lang="en-US" sz="1800" dirty="0">
                <a:solidFill>
                  <a:schemeClr val="tx2">
                    <a:lumMod val="75000"/>
                  </a:schemeClr>
                </a:solidFill>
              </a:rPr>
              <a:t> output </a:t>
            </a:r>
            <a:r>
              <a:rPr lang="en-US" sz="1800" dirty="0" err="1">
                <a:solidFill>
                  <a:schemeClr val="tx2">
                    <a:lumMod val="75000"/>
                  </a:schemeClr>
                </a:solidFill>
              </a:rPr>
              <a:t>gapa</a:t>
            </a:r>
            <a:r>
              <a:rPr lang="en-US" sz="1800" dirty="0">
                <a:solidFill>
                  <a:schemeClr val="tx2">
                    <a:lumMod val="75000"/>
                  </a:schemeClr>
                </a:solidFill>
              </a:rPr>
              <a:t> za </a:t>
            </a:r>
            <a:r>
              <a:rPr lang="en-US" sz="1800" dirty="0" err="1">
                <a:solidFill>
                  <a:schemeClr val="tx2">
                    <a:lumMod val="75000"/>
                  </a:schemeClr>
                </a:solidFill>
              </a:rPr>
              <a:t>leto</a:t>
            </a:r>
            <a:r>
              <a:rPr lang="en-US" sz="1800" dirty="0">
                <a:solidFill>
                  <a:schemeClr val="tx2">
                    <a:lumMod val="75000"/>
                  </a:schemeClr>
                </a:solidFill>
              </a:rPr>
              <a:t> 2007</a:t>
            </a:r>
            <a:r>
              <a:rPr lang="sl-SI" sz="1800" dirty="0">
                <a:solidFill>
                  <a:srgbClr val="002060"/>
                </a:solidFill>
              </a:rPr>
              <a:t> (EK)</a:t>
            </a:r>
          </a:p>
          <a:p>
            <a:pPr marL="403225" lvl="4" indent="-177800" defTabSz="844083">
              <a:spcBef>
                <a:spcPts val="369"/>
              </a:spcBef>
              <a:buClr>
                <a:srgbClr val="7F7F7F"/>
              </a:buClr>
            </a:pPr>
            <a:r>
              <a:rPr lang="en-US" sz="1800" dirty="0" err="1">
                <a:solidFill>
                  <a:schemeClr val="tx2">
                    <a:lumMod val="75000"/>
                  </a:schemeClr>
                </a:solidFill>
              </a:rPr>
              <a:t>Napake</a:t>
            </a:r>
            <a:r>
              <a:rPr lang="en-US" sz="1800" dirty="0">
                <a:solidFill>
                  <a:schemeClr val="tx2">
                    <a:lumMod val="75000"/>
                  </a:schemeClr>
                </a:solidFill>
              </a:rPr>
              <a:t> v </a:t>
            </a:r>
            <a:r>
              <a:rPr lang="en-US" sz="1800" dirty="0" err="1">
                <a:solidFill>
                  <a:schemeClr val="tx2">
                    <a:lumMod val="75000"/>
                  </a:schemeClr>
                </a:solidFill>
              </a:rPr>
              <a:t>ocenah</a:t>
            </a:r>
            <a:r>
              <a:rPr lang="en-US" sz="1800" dirty="0">
                <a:solidFill>
                  <a:schemeClr val="tx2">
                    <a:lumMod val="75000"/>
                  </a:schemeClr>
                </a:solidFill>
              </a:rPr>
              <a:t> output </a:t>
            </a:r>
            <a:r>
              <a:rPr lang="en-US" sz="1800" dirty="0" err="1">
                <a:solidFill>
                  <a:schemeClr val="tx2">
                    <a:lumMod val="75000"/>
                  </a:schemeClr>
                </a:solidFill>
              </a:rPr>
              <a:t>gapa</a:t>
            </a:r>
            <a:r>
              <a:rPr lang="en-US" sz="1800" dirty="0">
                <a:solidFill>
                  <a:schemeClr val="tx2">
                    <a:lumMod val="75000"/>
                  </a:schemeClr>
                </a:solidFill>
              </a:rPr>
              <a:t> za </a:t>
            </a:r>
            <a:r>
              <a:rPr lang="en-US" sz="1800" dirty="0" err="1">
                <a:solidFill>
                  <a:schemeClr val="tx2">
                    <a:lumMod val="75000"/>
                  </a:schemeClr>
                </a:solidFill>
              </a:rPr>
              <a:t>leto</a:t>
            </a:r>
            <a:r>
              <a:rPr lang="en-US" sz="1800" dirty="0">
                <a:solidFill>
                  <a:schemeClr val="tx2">
                    <a:lumMod val="75000"/>
                  </a:schemeClr>
                </a:solidFill>
              </a:rPr>
              <a:t> 2019 (EK, FS)</a:t>
            </a:r>
          </a:p>
          <a:p>
            <a:pPr marL="403225" lvl="4" indent="-177800" defTabSz="844083">
              <a:spcBef>
                <a:spcPts val="369"/>
              </a:spcBef>
              <a:buClr>
                <a:srgbClr val="7F7F7F"/>
              </a:buClr>
            </a:pPr>
            <a:r>
              <a:rPr lang="en-US" sz="1800" dirty="0" err="1">
                <a:solidFill>
                  <a:schemeClr val="tx2">
                    <a:lumMod val="75000"/>
                  </a:schemeClr>
                </a:solidFill>
              </a:rPr>
              <a:t>Dvomi</a:t>
            </a:r>
            <a:r>
              <a:rPr lang="en-US" sz="1800" dirty="0">
                <a:solidFill>
                  <a:schemeClr val="tx2">
                    <a:lumMod val="75000"/>
                  </a:schemeClr>
                </a:solidFill>
              </a:rPr>
              <a:t> EK v </a:t>
            </a:r>
            <a:r>
              <a:rPr lang="en-US" sz="1800" dirty="0" err="1">
                <a:solidFill>
                  <a:schemeClr val="tx2">
                    <a:lumMod val="75000"/>
                  </a:schemeClr>
                </a:solidFill>
              </a:rPr>
              <a:t>lastne</a:t>
            </a:r>
            <a:r>
              <a:rPr lang="en-US" sz="1800" dirty="0">
                <a:solidFill>
                  <a:schemeClr val="tx2">
                    <a:lumMod val="75000"/>
                  </a:schemeClr>
                </a:solidFill>
              </a:rPr>
              <a:t> </a:t>
            </a:r>
            <a:r>
              <a:rPr lang="en-US" sz="1800" dirty="0" err="1">
                <a:solidFill>
                  <a:schemeClr val="tx2">
                    <a:lumMod val="75000"/>
                  </a:schemeClr>
                </a:solidFill>
              </a:rPr>
              <a:t>ocene</a:t>
            </a:r>
            <a:r>
              <a:rPr lang="en-US" sz="1800" dirty="0">
                <a:solidFill>
                  <a:schemeClr val="tx2">
                    <a:lumMod val="75000"/>
                  </a:schemeClr>
                </a:solidFill>
              </a:rPr>
              <a:t> (2018)</a:t>
            </a:r>
          </a:p>
          <a:p>
            <a:pPr marL="403225" lvl="4" indent="-177800" defTabSz="844083">
              <a:spcBef>
                <a:spcPts val="369"/>
              </a:spcBef>
              <a:buClr>
                <a:srgbClr val="7F7F7F"/>
              </a:buClr>
            </a:pPr>
            <a:endParaRPr lang="en-US" sz="1800" dirty="0">
              <a:solidFill>
                <a:schemeClr val="tx2">
                  <a:lumMod val="75000"/>
                </a:schemeClr>
              </a:solidFill>
            </a:endParaRPr>
          </a:p>
          <a:p>
            <a:pPr marL="403225" lvl="4" indent="-177800" defTabSz="844083">
              <a:spcBef>
                <a:spcPts val="369"/>
              </a:spcBef>
              <a:buClr>
                <a:srgbClr val="7F7F7F"/>
              </a:buClr>
            </a:pPr>
            <a:endParaRPr lang="en-US" sz="1800" dirty="0">
              <a:solidFill>
                <a:schemeClr val="tx2">
                  <a:lumMod val="75000"/>
                </a:schemeClr>
              </a:solidFill>
            </a:endParaRPr>
          </a:p>
          <a:p>
            <a:pPr marL="225425" lvl="4" indent="0" defTabSz="844083">
              <a:spcBef>
                <a:spcPts val="369"/>
              </a:spcBef>
              <a:buClr>
                <a:srgbClr val="7F7F7F"/>
              </a:buClr>
              <a:buNone/>
            </a:pPr>
            <a:r>
              <a:rPr lang="en-US" sz="1800" dirty="0">
                <a:solidFill>
                  <a:schemeClr val="tx2">
                    <a:lumMod val="75000"/>
                  </a:schemeClr>
                </a:solidFill>
              </a:rPr>
              <a:t>(</a:t>
            </a:r>
            <a:r>
              <a:rPr lang="en-US" sz="1800" dirty="0" err="1">
                <a:solidFill>
                  <a:schemeClr val="tx2">
                    <a:lumMod val="75000"/>
                  </a:schemeClr>
                </a:solidFill>
              </a:rPr>
              <a:t>Medklic</a:t>
            </a:r>
            <a:r>
              <a:rPr lang="en-US" sz="1800" dirty="0">
                <a:solidFill>
                  <a:schemeClr val="tx2">
                    <a:lumMod val="75000"/>
                  </a:schemeClr>
                </a:solidFill>
              </a:rPr>
              <a:t>:</a:t>
            </a:r>
          </a:p>
          <a:p>
            <a:pPr marL="511175" lvl="4" indent="-285750" defTabSz="844083">
              <a:spcBef>
                <a:spcPts val="369"/>
              </a:spcBef>
              <a:buClr>
                <a:srgbClr val="7F7F7F"/>
              </a:buClr>
            </a:pPr>
            <a:r>
              <a:rPr lang="en-US" sz="1800" dirty="0" err="1">
                <a:solidFill>
                  <a:schemeClr val="tx2">
                    <a:lumMod val="75000"/>
                  </a:schemeClr>
                </a:solidFill>
              </a:rPr>
              <a:t>gre</a:t>
            </a:r>
            <a:r>
              <a:rPr lang="en-US" sz="1800" dirty="0">
                <a:solidFill>
                  <a:schemeClr val="tx2">
                    <a:lumMod val="75000"/>
                  </a:schemeClr>
                </a:solidFill>
              </a:rPr>
              <a:t> </a:t>
            </a:r>
            <a:r>
              <a:rPr lang="en-US" sz="1800" dirty="0" err="1">
                <a:solidFill>
                  <a:schemeClr val="tx2">
                    <a:lumMod val="75000"/>
                  </a:schemeClr>
                </a:solidFill>
              </a:rPr>
              <a:t>zgolj</a:t>
            </a:r>
            <a:r>
              <a:rPr lang="en-US" sz="1800" dirty="0">
                <a:solidFill>
                  <a:schemeClr val="tx2">
                    <a:lumMod val="75000"/>
                  </a:schemeClr>
                </a:solidFill>
              </a:rPr>
              <a:t> za </a:t>
            </a:r>
            <a:r>
              <a:rPr lang="en-US" sz="1800" dirty="0" err="1">
                <a:solidFill>
                  <a:schemeClr val="tx2">
                    <a:lumMod val="75000"/>
                  </a:schemeClr>
                </a:solidFill>
              </a:rPr>
              <a:t>ilustrativne</a:t>
            </a:r>
            <a:r>
              <a:rPr lang="en-US" sz="1800" dirty="0">
                <a:solidFill>
                  <a:schemeClr val="tx2">
                    <a:lumMod val="75000"/>
                  </a:schemeClr>
                </a:solidFill>
              </a:rPr>
              <a:t> </a:t>
            </a:r>
            <a:r>
              <a:rPr lang="en-US" sz="1800" dirty="0" err="1">
                <a:solidFill>
                  <a:schemeClr val="tx2">
                    <a:lumMod val="75000"/>
                  </a:schemeClr>
                </a:solidFill>
              </a:rPr>
              <a:t>primere</a:t>
            </a:r>
            <a:r>
              <a:rPr lang="en-US" sz="1800" dirty="0">
                <a:solidFill>
                  <a:schemeClr val="tx2">
                    <a:lumMod val="75000"/>
                  </a:schemeClr>
                </a:solidFill>
              </a:rPr>
              <a:t>; </a:t>
            </a:r>
          </a:p>
          <a:p>
            <a:pPr marL="511175" lvl="4" indent="-285750" defTabSz="844083">
              <a:spcBef>
                <a:spcPts val="369"/>
              </a:spcBef>
              <a:buClr>
                <a:srgbClr val="7F7F7F"/>
              </a:buClr>
            </a:pPr>
            <a:r>
              <a:rPr lang="en-US" sz="1800" dirty="0" err="1">
                <a:solidFill>
                  <a:schemeClr val="tx2">
                    <a:lumMod val="75000"/>
                  </a:schemeClr>
                </a:solidFill>
              </a:rPr>
              <a:t>Verjamem</a:t>
            </a:r>
            <a:r>
              <a:rPr lang="en-US" sz="1800" dirty="0">
                <a:solidFill>
                  <a:schemeClr val="tx2">
                    <a:lumMod val="75000"/>
                  </a:schemeClr>
                </a:solidFill>
              </a:rPr>
              <a:t>, da so </a:t>
            </a:r>
            <a:r>
              <a:rPr lang="en-US" sz="1800" dirty="0" err="1">
                <a:solidFill>
                  <a:schemeClr val="tx2">
                    <a:lumMod val="75000"/>
                  </a:schemeClr>
                </a:solidFill>
              </a:rPr>
              <a:t>vsi</a:t>
            </a:r>
            <a:r>
              <a:rPr lang="en-US" sz="1800" dirty="0">
                <a:solidFill>
                  <a:schemeClr val="tx2">
                    <a:lumMod val="75000"/>
                  </a:schemeClr>
                </a:solidFill>
              </a:rPr>
              <a:t> </a:t>
            </a:r>
            <a:r>
              <a:rPr lang="en-US" sz="1800" dirty="0" err="1">
                <a:solidFill>
                  <a:schemeClr val="tx2">
                    <a:lumMod val="75000"/>
                  </a:schemeClr>
                </a:solidFill>
              </a:rPr>
              <a:t>subjekti</a:t>
            </a:r>
            <a:r>
              <a:rPr lang="en-US" sz="1800" dirty="0">
                <a:solidFill>
                  <a:schemeClr val="tx2">
                    <a:lumMod val="75000"/>
                  </a:schemeClr>
                </a:solidFill>
              </a:rPr>
              <a:t> </a:t>
            </a:r>
            <a:r>
              <a:rPr lang="en-US" sz="1800" dirty="0" err="1">
                <a:solidFill>
                  <a:schemeClr val="tx2">
                    <a:lumMod val="75000"/>
                  </a:schemeClr>
                </a:solidFill>
              </a:rPr>
              <a:t>delovali</a:t>
            </a:r>
            <a:r>
              <a:rPr lang="en-US" sz="1800" dirty="0">
                <a:solidFill>
                  <a:schemeClr val="tx2">
                    <a:lumMod val="75000"/>
                  </a:schemeClr>
                </a:solidFill>
              </a:rPr>
              <a:t> v </a:t>
            </a:r>
            <a:r>
              <a:rPr lang="en-US" sz="1800" dirty="0" err="1">
                <a:solidFill>
                  <a:schemeClr val="tx2">
                    <a:lumMod val="75000"/>
                  </a:schemeClr>
                </a:solidFill>
              </a:rPr>
              <a:t>dobri</a:t>
            </a:r>
            <a:r>
              <a:rPr lang="en-US" sz="1800" dirty="0">
                <a:solidFill>
                  <a:schemeClr val="tx2">
                    <a:lumMod val="75000"/>
                  </a:schemeClr>
                </a:solidFill>
              </a:rPr>
              <a:t> </a:t>
            </a:r>
            <a:r>
              <a:rPr lang="en-US" sz="1800" dirty="0" err="1">
                <a:solidFill>
                  <a:schemeClr val="tx2">
                    <a:lumMod val="75000"/>
                  </a:schemeClr>
                </a:solidFill>
              </a:rPr>
              <a:t>veri</a:t>
            </a:r>
            <a:r>
              <a:rPr lang="en-US" sz="1800" dirty="0">
                <a:solidFill>
                  <a:schemeClr val="tx2">
                    <a:lumMod val="75000"/>
                  </a:schemeClr>
                </a:solidFill>
              </a:rPr>
              <a:t>)</a:t>
            </a:r>
            <a:endParaRPr lang="sl-SI" sz="1800" dirty="0">
              <a:solidFill>
                <a:srgbClr val="002060"/>
              </a:solidFill>
            </a:endParaRPr>
          </a:p>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42555237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499269"/>
            <a:ext cx="8077200" cy="457199"/>
          </a:xfrm>
        </p:spPr>
        <p:txBody>
          <a:bodyPr>
            <a:noAutofit/>
          </a:bodyPr>
          <a:lstStyle/>
          <a:p>
            <a:r>
              <a:rPr lang="en-US" sz="2200" b="1" dirty="0"/>
              <a:t>Primer 1: </a:t>
            </a:r>
            <a:r>
              <a:rPr lang="en-US" sz="2200" dirty="0" err="1"/>
              <a:t>Napake</a:t>
            </a:r>
            <a:r>
              <a:rPr lang="en-US" sz="2200" dirty="0"/>
              <a:t> v </a:t>
            </a:r>
            <a:r>
              <a:rPr lang="en-US" sz="2200" dirty="0" err="1"/>
              <a:t>ocenah</a:t>
            </a:r>
            <a:r>
              <a:rPr lang="en-US" sz="2200" dirty="0"/>
              <a:t> output </a:t>
            </a:r>
            <a:r>
              <a:rPr lang="en-US" sz="2200" dirty="0" err="1"/>
              <a:t>gapa</a:t>
            </a:r>
            <a:r>
              <a:rPr lang="en-US" sz="2200" dirty="0"/>
              <a:t> za </a:t>
            </a:r>
            <a:r>
              <a:rPr lang="en-US" sz="2200" dirty="0" err="1"/>
              <a:t>leto</a:t>
            </a:r>
            <a:r>
              <a:rPr lang="en-US" sz="2200" dirty="0"/>
              <a:t> 2007 (% BDP)</a:t>
            </a:r>
          </a:p>
        </p:txBody>
      </p:sp>
      <p:sp>
        <p:nvSpPr>
          <p:cNvPr id="6" name="Text Box 24"/>
          <p:cNvSpPr txBox="1">
            <a:spLocks noChangeArrowheads="1"/>
          </p:cNvSpPr>
          <p:nvPr/>
        </p:nvSpPr>
        <p:spPr bwMode="auto">
          <a:xfrm>
            <a:off x="611910" y="5791200"/>
            <a:ext cx="8151090" cy="1000787"/>
          </a:xfrm>
          <a:prstGeom prst="rect">
            <a:avLst/>
          </a:prstGeom>
          <a:solidFill>
            <a:schemeClr val="bg1">
              <a:lumMod val="95000"/>
            </a:schemeClr>
          </a:solidFill>
          <a:ln w="9525">
            <a:solidFill>
              <a:schemeClr val="bg1">
                <a:lumMod val="85000"/>
              </a:schemeClr>
            </a:solidFill>
            <a:miter lim="800000"/>
            <a:headEnd/>
            <a:tailEnd/>
          </a:ln>
          <a:effectLst/>
        </p:spPr>
        <p:txBody>
          <a:bodyPr wrap="square">
            <a:spAutoFit/>
          </a:bodyPr>
          <a:lstStyle/>
          <a:p>
            <a:pPr marL="285750" indent="-285750">
              <a:spcBef>
                <a:spcPct val="50000"/>
              </a:spcBef>
              <a:spcAft>
                <a:spcPts val="600"/>
              </a:spcAft>
              <a:buFont typeface="Arial"/>
              <a:buChar char="•"/>
              <a:defRPr/>
            </a:pPr>
            <a:r>
              <a:rPr lang="en-GB" sz="1600" dirty="0" err="1">
                <a:solidFill>
                  <a:srgbClr val="002060"/>
                </a:solidFill>
                <a:latin typeface="Arial" panose="020B0604020202020204" pitchFamily="34" charset="0"/>
              </a:rPr>
              <a:t>Napaka</a:t>
            </a:r>
            <a:r>
              <a:rPr lang="en-GB" sz="1600" dirty="0">
                <a:solidFill>
                  <a:srgbClr val="002060"/>
                </a:solidFill>
                <a:latin typeface="Arial" panose="020B0604020202020204" pitchFamily="34" charset="0"/>
              </a:rPr>
              <a:t> v ex-ante </a:t>
            </a:r>
            <a:r>
              <a:rPr lang="en-GB" sz="1600" dirty="0" err="1">
                <a:solidFill>
                  <a:srgbClr val="002060"/>
                </a:solidFill>
                <a:latin typeface="Arial" panose="020B0604020202020204" pitchFamily="34" charset="0"/>
              </a:rPr>
              <a:t>oceni</a:t>
            </a:r>
            <a:r>
              <a:rPr lang="en-GB" sz="1600" dirty="0">
                <a:solidFill>
                  <a:srgbClr val="002060"/>
                </a:solidFill>
                <a:latin typeface="Arial" panose="020B0604020202020204" pitchFamily="34" charset="0"/>
              </a:rPr>
              <a:t> (v 2006 za 2007): output gap = 0</a:t>
            </a:r>
          </a:p>
          <a:p>
            <a:pPr marL="285750" indent="-285750">
              <a:lnSpc>
                <a:spcPct val="50000"/>
              </a:lnSpc>
              <a:spcBef>
                <a:spcPct val="50000"/>
              </a:spcBef>
              <a:spcAft>
                <a:spcPts val="600"/>
              </a:spcAft>
              <a:buFont typeface="Arial"/>
              <a:buChar char="•"/>
              <a:defRPr/>
            </a:pPr>
            <a:r>
              <a:rPr lang="en-GB" sz="1600" dirty="0">
                <a:solidFill>
                  <a:srgbClr val="002060"/>
                </a:solidFill>
                <a:latin typeface="Arial" panose="020B0604020202020204" pitchFamily="34" charset="0"/>
              </a:rPr>
              <a:t>Tudi za </a:t>
            </a:r>
            <a:r>
              <a:rPr lang="en-GB" sz="1600" dirty="0" err="1">
                <a:solidFill>
                  <a:srgbClr val="002060"/>
                </a:solidFill>
                <a:latin typeface="Arial" panose="020B0604020202020204" pitchFamily="34" charset="0"/>
              </a:rPr>
              <a:t>nazaj</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ocenjen</a:t>
            </a:r>
            <a:r>
              <a:rPr lang="en-GB" sz="1600" dirty="0">
                <a:solidFill>
                  <a:srgbClr val="002060"/>
                </a:solidFill>
                <a:latin typeface="Arial" panose="020B0604020202020204" pitchFamily="34" charset="0"/>
              </a:rPr>
              <a:t> output gap (v 2008) </a:t>
            </a:r>
            <a:r>
              <a:rPr lang="en-GB" sz="1600" dirty="0" err="1">
                <a:solidFill>
                  <a:srgbClr val="002060"/>
                </a:solidFill>
                <a:latin typeface="Arial" panose="020B0604020202020204" pitchFamily="34" charset="0"/>
              </a:rPr>
              <a:t>ni</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prepoznal</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pregrevanja</a:t>
            </a:r>
            <a:r>
              <a:rPr lang="en-GB" sz="1600" dirty="0">
                <a:solidFill>
                  <a:srgbClr val="002060"/>
                </a:solidFill>
                <a:latin typeface="Arial" panose="020B0604020202020204" pitchFamily="34" charset="0"/>
              </a:rPr>
              <a:t> v 2007</a:t>
            </a:r>
          </a:p>
          <a:p>
            <a:pPr marL="285750" indent="-285750">
              <a:lnSpc>
                <a:spcPct val="50000"/>
              </a:lnSpc>
              <a:spcBef>
                <a:spcPct val="50000"/>
              </a:spcBef>
              <a:spcAft>
                <a:spcPts val="600"/>
              </a:spcAft>
              <a:buFont typeface="Arial"/>
              <a:buChar char="•"/>
              <a:defRPr/>
            </a:pPr>
            <a:r>
              <a:rPr lang="en-GB" sz="1600" dirty="0" err="1">
                <a:solidFill>
                  <a:srgbClr val="002060"/>
                </a:solidFill>
                <a:latin typeface="Arial" panose="020B0604020202020204" pitchFamily="34" charset="0"/>
              </a:rPr>
              <a:t>Šele</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ocena</a:t>
            </a:r>
            <a:r>
              <a:rPr lang="en-GB" sz="1600" dirty="0">
                <a:solidFill>
                  <a:srgbClr val="002060"/>
                </a:solidFill>
                <a:latin typeface="Arial" panose="020B0604020202020204" pitchFamily="34" charset="0"/>
              </a:rPr>
              <a:t> v 2016 </a:t>
            </a:r>
            <a:r>
              <a:rPr lang="en-GB" sz="1600" dirty="0" err="1">
                <a:solidFill>
                  <a:srgbClr val="002060"/>
                </a:solidFill>
                <a:latin typeface="Arial" panose="020B0604020202020204" pitchFamily="34" charset="0"/>
              </a:rPr>
              <a:t>za</a:t>
            </a:r>
            <a:r>
              <a:rPr lang="en-GB" sz="1600" dirty="0">
                <a:solidFill>
                  <a:srgbClr val="002060"/>
                </a:solidFill>
                <a:latin typeface="Arial" panose="020B0604020202020204" pitchFamily="34" charset="0"/>
              </a:rPr>
              <a:t> 2007 </a:t>
            </a:r>
            <a:r>
              <a:rPr lang="en-GB" sz="1600" dirty="0" err="1">
                <a:solidFill>
                  <a:srgbClr val="002060"/>
                </a:solidFill>
                <a:latin typeface="Arial" panose="020B0604020202020204" pitchFamily="34" charset="0"/>
              </a:rPr>
              <a:t>prepoznala</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velik</a:t>
            </a:r>
            <a:r>
              <a:rPr lang="en-GB" sz="1600" dirty="0">
                <a:solidFill>
                  <a:srgbClr val="002060"/>
                </a:solidFill>
                <a:latin typeface="Arial" panose="020B0604020202020204" pitchFamily="34" charset="0"/>
              </a:rPr>
              <a:t> output gap (+6.8% BDP)</a:t>
            </a:r>
          </a:p>
        </p:txBody>
      </p:sp>
      <p:pic>
        <p:nvPicPr>
          <p:cNvPr id="2" name="Picture 1">
            <a:extLst>
              <a:ext uri="{FF2B5EF4-FFF2-40B4-BE49-F238E27FC236}">
                <a16:creationId xmlns:a16="http://schemas.microsoft.com/office/drawing/2014/main" id="{8E29F93F-116F-D543-B5FE-20B2BCFF2375}"/>
              </a:ext>
            </a:extLst>
          </p:cNvPr>
          <p:cNvPicPr>
            <a:picLocks noChangeAspect="1"/>
          </p:cNvPicPr>
          <p:nvPr/>
        </p:nvPicPr>
        <p:blipFill>
          <a:blip r:embed="rId2"/>
          <a:stretch>
            <a:fillRect/>
          </a:stretch>
        </p:blipFill>
        <p:spPr>
          <a:xfrm>
            <a:off x="611910" y="929084"/>
            <a:ext cx="6474690" cy="4757167"/>
          </a:xfrm>
          <a:prstGeom prst="rect">
            <a:avLst/>
          </a:prstGeom>
        </p:spPr>
      </p:pic>
    </p:spTree>
    <p:extLst>
      <p:ext uri="{BB962C8B-B14F-4D97-AF65-F5344CB8AC3E}">
        <p14:creationId xmlns:p14="http://schemas.microsoft.com/office/powerpoint/2010/main" val="1099879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546831"/>
            <a:ext cx="7415212" cy="365126"/>
          </a:xfrm>
        </p:spPr>
        <p:txBody>
          <a:bodyPr>
            <a:noAutofit/>
          </a:bodyPr>
          <a:lstStyle/>
          <a:p>
            <a:r>
              <a:rPr lang="en-US" sz="2200" b="1" dirty="0"/>
              <a:t>Primer 1: </a:t>
            </a:r>
            <a:r>
              <a:rPr lang="en-US" sz="2200" dirty="0" err="1"/>
              <a:t>Struktura</a:t>
            </a:r>
            <a:r>
              <a:rPr lang="en-US" sz="2200" dirty="0"/>
              <a:t> </a:t>
            </a:r>
            <a:r>
              <a:rPr lang="en-US" sz="2200" dirty="0" err="1"/>
              <a:t>napake</a:t>
            </a:r>
            <a:r>
              <a:rPr lang="en-US" sz="2200" dirty="0"/>
              <a:t> v </a:t>
            </a:r>
            <a:r>
              <a:rPr lang="en-US" sz="2200" dirty="0" err="1"/>
              <a:t>ocenah</a:t>
            </a:r>
            <a:r>
              <a:rPr lang="en-US" sz="2200" dirty="0"/>
              <a:t> EK za </a:t>
            </a:r>
            <a:r>
              <a:rPr lang="en-US" sz="2200" dirty="0" err="1"/>
              <a:t>leto</a:t>
            </a:r>
            <a:r>
              <a:rPr lang="en-US" sz="2200" dirty="0"/>
              <a:t> 2007</a:t>
            </a:r>
          </a:p>
        </p:txBody>
      </p:sp>
      <p:sp>
        <p:nvSpPr>
          <p:cNvPr id="6" name="Text Box 24"/>
          <p:cNvSpPr txBox="1">
            <a:spLocks noChangeArrowheads="1"/>
          </p:cNvSpPr>
          <p:nvPr/>
        </p:nvSpPr>
        <p:spPr bwMode="auto">
          <a:xfrm>
            <a:off x="609600" y="5780233"/>
            <a:ext cx="8074843" cy="1000787"/>
          </a:xfrm>
          <a:prstGeom prst="rect">
            <a:avLst/>
          </a:prstGeom>
          <a:solidFill>
            <a:schemeClr val="bg1">
              <a:lumMod val="95000"/>
            </a:schemeClr>
          </a:solidFill>
          <a:ln w="9525">
            <a:solidFill>
              <a:schemeClr val="bg1">
                <a:lumMod val="85000"/>
              </a:schemeClr>
            </a:solidFill>
            <a:miter lim="800000"/>
            <a:headEnd/>
            <a:tailEnd/>
          </a:ln>
          <a:effectLst/>
        </p:spPr>
        <p:txBody>
          <a:bodyPr wrap="square">
            <a:spAutoFit/>
          </a:bodyPr>
          <a:lstStyle/>
          <a:p>
            <a:pPr marL="285750" indent="-285750">
              <a:spcBef>
                <a:spcPct val="50000"/>
              </a:spcBef>
              <a:spcAft>
                <a:spcPts val="600"/>
              </a:spcAft>
              <a:buFont typeface="Arial"/>
              <a:buChar char="•"/>
              <a:defRPr/>
            </a:pPr>
            <a:r>
              <a:rPr lang="en-GB" sz="1600" dirty="0" err="1">
                <a:solidFill>
                  <a:srgbClr val="002060"/>
                </a:solidFill>
                <a:latin typeface="Arial" panose="020B0604020202020204" pitchFamily="34" charset="0"/>
              </a:rPr>
              <a:t>Napaka</a:t>
            </a:r>
            <a:r>
              <a:rPr lang="en-GB" sz="1600" dirty="0">
                <a:solidFill>
                  <a:srgbClr val="002060"/>
                </a:solidFill>
                <a:latin typeface="Arial" panose="020B0604020202020204" pitchFamily="34" charset="0"/>
              </a:rPr>
              <a:t> v </a:t>
            </a:r>
            <a:r>
              <a:rPr lang="en-GB" sz="1600" dirty="0" err="1">
                <a:solidFill>
                  <a:srgbClr val="002060"/>
                </a:solidFill>
                <a:latin typeface="Arial" panose="020B0604020202020204" pitchFamily="34" charset="0"/>
              </a:rPr>
              <a:t>napovedi</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rasti</a:t>
            </a:r>
            <a:r>
              <a:rPr lang="en-GB" sz="1600" dirty="0">
                <a:solidFill>
                  <a:srgbClr val="002060"/>
                </a:solidFill>
                <a:latin typeface="Arial" panose="020B0604020202020204" pitchFamily="34" charset="0"/>
              </a:rPr>
              <a:t> BDP </a:t>
            </a:r>
            <a:r>
              <a:rPr lang="en-GB" sz="1600" dirty="0" err="1">
                <a:solidFill>
                  <a:srgbClr val="002060"/>
                </a:solidFill>
                <a:latin typeface="Arial" panose="020B0604020202020204" pitchFamily="34" charset="0"/>
              </a:rPr>
              <a:t>prispeva</a:t>
            </a:r>
            <a:r>
              <a:rPr lang="en-GB" sz="1600" dirty="0">
                <a:solidFill>
                  <a:srgbClr val="002060"/>
                </a:solidFill>
                <a:latin typeface="Arial" panose="020B0604020202020204" pitchFamily="34" charset="0"/>
              </a:rPr>
              <a:t> 33% </a:t>
            </a:r>
            <a:r>
              <a:rPr lang="en-GB" sz="1600" dirty="0" err="1">
                <a:solidFill>
                  <a:srgbClr val="002060"/>
                </a:solidFill>
                <a:latin typeface="Arial" panose="020B0604020202020204" pitchFamily="34" charset="0"/>
              </a:rPr>
              <a:t>skupne</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napake</a:t>
            </a:r>
            <a:endParaRPr lang="en-GB" sz="1600" dirty="0">
              <a:solidFill>
                <a:srgbClr val="002060"/>
              </a:solidFill>
              <a:latin typeface="Arial" panose="020B0604020202020204" pitchFamily="34" charset="0"/>
            </a:endParaRPr>
          </a:p>
          <a:p>
            <a:pPr marL="285750" indent="-285750">
              <a:lnSpc>
                <a:spcPct val="50000"/>
              </a:lnSpc>
              <a:spcBef>
                <a:spcPct val="50000"/>
              </a:spcBef>
              <a:spcAft>
                <a:spcPts val="600"/>
              </a:spcAft>
              <a:buFont typeface="Arial"/>
              <a:buChar char="•"/>
              <a:defRPr/>
            </a:pPr>
            <a:r>
              <a:rPr lang="en-GB" sz="1600" dirty="0" err="1">
                <a:solidFill>
                  <a:srgbClr val="002060"/>
                </a:solidFill>
                <a:latin typeface="Arial" panose="020B0604020202020204" pitchFamily="34" charset="0"/>
              </a:rPr>
              <a:t>Revizija</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napovedi</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rasti</a:t>
            </a:r>
            <a:r>
              <a:rPr lang="en-GB" sz="1600" dirty="0">
                <a:solidFill>
                  <a:srgbClr val="002060"/>
                </a:solidFill>
                <a:latin typeface="Arial" panose="020B0604020202020204" pitchFamily="34" charset="0"/>
              </a:rPr>
              <a:t> BDP </a:t>
            </a:r>
            <a:r>
              <a:rPr lang="en-GB" sz="1600" dirty="0" err="1">
                <a:solidFill>
                  <a:srgbClr val="002060"/>
                </a:solidFill>
                <a:latin typeface="Arial" panose="020B0604020202020204" pitchFamily="34" charset="0"/>
              </a:rPr>
              <a:t>prispeva</a:t>
            </a:r>
            <a:r>
              <a:rPr lang="en-GB" sz="1600" dirty="0">
                <a:solidFill>
                  <a:srgbClr val="002060"/>
                </a:solidFill>
                <a:latin typeface="Arial" panose="020B0604020202020204" pitchFamily="34" charset="0"/>
              </a:rPr>
              <a:t> 7% </a:t>
            </a:r>
            <a:r>
              <a:rPr lang="en-GB" sz="1600" dirty="0" err="1">
                <a:solidFill>
                  <a:srgbClr val="002060"/>
                </a:solidFill>
                <a:latin typeface="Arial" panose="020B0604020202020204" pitchFamily="34" charset="0"/>
              </a:rPr>
              <a:t>skupne</a:t>
            </a:r>
            <a:r>
              <a:rPr lang="en-GB" sz="1600" dirty="0">
                <a:solidFill>
                  <a:srgbClr val="002060"/>
                </a:solidFill>
                <a:latin typeface="Arial" panose="020B0604020202020204" pitchFamily="34" charset="0"/>
              </a:rPr>
              <a:t> </a:t>
            </a:r>
            <a:r>
              <a:rPr lang="en-GB" sz="1600" dirty="0" err="1">
                <a:solidFill>
                  <a:srgbClr val="002060"/>
                </a:solidFill>
                <a:latin typeface="Arial" panose="020B0604020202020204" pitchFamily="34" charset="0"/>
              </a:rPr>
              <a:t>napake</a:t>
            </a:r>
            <a:endParaRPr lang="en-GB" sz="1600" dirty="0">
              <a:solidFill>
                <a:srgbClr val="002060"/>
              </a:solidFill>
              <a:latin typeface="Arial" panose="020B0604020202020204" pitchFamily="34" charset="0"/>
            </a:endParaRPr>
          </a:p>
          <a:p>
            <a:pPr marL="285750" indent="-285750">
              <a:lnSpc>
                <a:spcPct val="50000"/>
              </a:lnSpc>
              <a:spcBef>
                <a:spcPct val="50000"/>
              </a:spcBef>
              <a:spcAft>
                <a:spcPts val="600"/>
              </a:spcAft>
              <a:buFont typeface="Arial"/>
              <a:buChar char="•"/>
              <a:defRPr/>
            </a:pPr>
            <a:r>
              <a:rPr lang="en-GB" sz="1600" dirty="0" err="1">
                <a:solidFill>
                  <a:srgbClr val="FF0000"/>
                </a:solidFill>
                <a:latin typeface="Arial" panose="020B0604020202020204" pitchFamily="34" charset="0"/>
              </a:rPr>
              <a:t>Napaka</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ocene</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zaradi</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metodologije</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prispeva</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kar</a:t>
            </a:r>
            <a:r>
              <a:rPr lang="en-GB" sz="1600" dirty="0">
                <a:solidFill>
                  <a:srgbClr val="FF0000"/>
                </a:solidFill>
                <a:latin typeface="Arial" panose="020B0604020202020204" pitchFamily="34" charset="0"/>
              </a:rPr>
              <a:t> 60% </a:t>
            </a:r>
            <a:r>
              <a:rPr lang="en-GB" sz="1600" dirty="0" err="1">
                <a:solidFill>
                  <a:srgbClr val="FF0000"/>
                </a:solidFill>
                <a:latin typeface="Arial" panose="020B0604020202020204" pitchFamily="34" charset="0"/>
              </a:rPr>
              <a:t>skupne</a:t>
            </a:r>
            <a:r>
              <a:rPr lang="en-GB" sz="1600" dirty="0">
                <a:solidFill>
                  <a:srgbClr val="FF0000"/>
                </a:solidFill>
                <a:latin typeface="Arial" panose="020B0604020202020204" pitchFamily="34" charset="0"/>
              </a:rPr>
              <a:t> </a:t>
            </a:r>
            <a:r>
              <a:rPr lang="en-GB" sz="1600" dirty="0" err="1">
                <a:solidFill>
                  <a:srgbClr val="FF0000"/>
                </a:solidFill>
                <a:latin typeface="Arial" panose="020B0604020202020204" pitchFamily="34" charset="0"/>
              </a:rPr>
              <a:t>napake</a:t>
            </a:r>
            <a:r>
              <a:rPr lang="en-GB" sz="1600" dirty="0">
                <a:solidFill>
                  <a:srgbClr val="FF0000"/>
                </a:solidFill>
                <a:latin typeface="Arial" panose="020B0604020202020204" pitchFamily="34" charset="0"/>
              </a:rPr>
              <a:t> !!!</a:t>
            </a:r>
          </a:p>
        </p:txBody>
      </p:sp>
      <p:pic>
        <p:nvPicPr>
          <p:cNvPr id="3" name="Picture 2">
            <a:extLst>
              <a:ext uri="{FF2B5EF4-FFF2-40B4-BE49-F238E27FC236}">
                <a16:creationId xmlns:a16="http://schemas.microsoft.com/office/drawing/2014/main" id="{B9E9880A-CFA0-6547-A819-4A4F13A10052}"/>
              </a:ext>
            </a:extLst>
          </p:cNvPr>
          <p:cNvPicPr>
            <a:picLocks noChangeAspect="1"/>
          </p:cNvPicPr>
          <p:nvPr/>
        </p:nvPicPr>
        <p:blipFill>
          <a:blip r:embed="rId2"/>
          <a:stretch>
            <a:fillRect/>
          </a:stretch>
        </p:blipFill>
        <p:spPr>
          <a:xfrm>
            <a:off x="609600" y="997817"/>
            <a:ext cx="5664200" cy="4673600"/>
          </a:xfrm>
          <a:prstGeom prst="rect">
            <a:avLst/>
          </a:prstGeom>
        </p:spPr>
      </p:pic>
      <p:sp>
        <p:nvSpPr>
          <p:cNvPr id="8" name="TextBox 7">
            <a:extLst>
              <a:ext uri="{FF2B5EF4-FFF2-40B4-BE49-F238E27FC236}">
                <a16:creationId xmlns:a16="http://schemas.microsoft.com/office/drawing/2014/main" id="{521CD719-0F75-2A4A-B81E-302EA6AF44B4}"/>
              </a:ext>
            </a:extLst>
          </p:cNvPr>
          <p:cNvSpPr txBox="1"/>
          <p:nvPr/>
        </p:nvSpPr>
        <p:spPr>
          <a:xfrm>
            <a:off x="5250226" y="5385119"/>
            <a:ext cx="986167" cy="230832"/>
          </a:xfrm>
          <a:prstGeom prst="rect">
            <a:avLst/>
          </a:prstGeom>
          <a:noFill/>
        </p:spPr>
        <p:txBody>
          <a:bodyPr wrap="none" rtlCol="0">
            <a:spAutoFit/>
          </a:bodyPr>
          <a:lstStyle/>
          <a:p>
            <a:r>
              <a:rPr lang="en-US" sz="900" dirty="0" err="1">
                <a:latin typeface="Arial" panose="020B0604020202020204" pitchFamily="34" charset="0"/>
                <a:cs typeface="Arial" panose="020B0604020202020204" pitchFamily="34" charset="0"/>
              </a:rPr>
              <a:t>Vir</a:t>
            </a:r>
            <a:r>
              <a:rPr lang="en-US" sz="900" dirty="0">
                <a:latin typeface="Arial" panose="020B0604020202020204" pitchFamily="34" charset="0"/>
                <a:cs typeface="Arial" panose="020B0604020202020204" pitchFamily="34" charset="0"/>
              </a:rPr>
              <a:t>: Bole (2016)</a:t>
            </a:r>
          </a:p>
        </p:txBody>
      </p:sp>
    </p:spTree>
    <p:extLst>
      <p:ext uri="{BB962C8B-B14F-4D97-AF65-F5344CB8AC3E}">
        <p14:creationId xmlns:p14="http://schemas.microsoft.com/office/powerpoint/2010/main" val="3210284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94D63F6-FF8F-8145-A8EF-9445F4024929}"/>
              </a:ext>
            </a:extLst>
          </p:cNvPr>
          <p:cNvSpPr txBox="1">
            <a:spLocks/>
          </p:cNvSpPr>
          <p:nvPr/>
        </p:nvSpPr>
        <p:spPr>
          <a:xfrm>
            <a:off x="304800" y="535387"/>
            <a:ext cx="8686800" cy="457200"/>
          </a:xfrm>
          <a:prstGeom prst="rect">
            <a:avLst/>
          </a:prstGeom>
        </p:spPr>
        <p:txBody>
          <a:bodyPr>
            <a:noAutofit/>
          </a:bodyPr>
          <a:lstStyle>
            <a:lvl1pPr algn="ctr" defTabSz="914400" rtl="0" eaLnBrk="1" latinLnBrk="0" hangingPunct="1">
              <a:spcBef>
                <a:spcPct val="0"/>
              </a:spcBef>
              <a:buNone/>
              <a:defRPr sz="3200" b="0" kern="1200" spc="-100" baseline="0">
                <a:solidFill>
                  <a:srgbClr val="000000"/>
                </a:solidFill>
                <a:latin typeface="+mj-lt"/>
                <a:ea typeface="+mj-ea"/>
                <a:cs typeface="+mj-cs"/>
              </a:defRPr>
            </a:lvl1pPr>
          </a:lstStyle>
          <a:p>
            <a:pPr algn="l"/>
            <a:r>
              <a:rPr lang="en-US" sz="2200" b="1" spc="0" dirty="0">
                <a:solidFill>
                  <a:srgbClr val="4F2D7F"/>
                </a:solidFill>
                <a:latin typeface="Arial" panose="020B0604020202020204" pitchFamily="34" charset="0"/>
              </a:rPr>
              <a:t>Primer 2: </a:t>
            </a:r>
            <a:r>
              <a:rPr lang="en-US" sz="2200" dirty="0" err="1">
                <a:solidFill>
                  <a:schemeClr val="tx2"/>
                </a:solidFill>
                <a:latin typeface="Arial" panose="020B0604020202020204" pitchFamily="34" charset="0"/>
              </a:rPr>
              <a:t>Napake</a:t>
            </a:r>
            <a:r>
              <a:rPr lang="en-US" sz="2200" dirty="0">
                <a:solidFill>
                  <a:schemeClr val="tx2"/>
                </a:solidFill>
                <a:latin typeface="Arial" panose="020B0604020202020204" pitchFamily="34" charset="0"/>
              </a:rPr>
              <a:t> / </a:t>
            </a:r>
            <a:r>
              <a:rPr lang="en-US" sz="2200" dirty="0" err="1">
                <a:solidFill>
                  <a:schemeClr val="tx2"/>
                </a:solidFill>
                <a:latin typeface="Arial" panose="020B0604020202020204" pitchFamily="34" charset="0"/>
              </a:rPr>
              <a:t>spremembe</a:t>
            </a:r>
            <a:r>
              <a:rPr lang="en-US" sz="2200" dirty="0">
                <a:solidFill>
                  <a:schemeClr val="tx2"/>
                </a:solidFill>
                <a:latin typeface="Arial" panose="020B0604020202020204" pitchFamily="34" charset="0"/>
              </a:rPr>
              <a:t> v </a:t>
            </a:r>
            <a:r>
              <a:rPr lang="en-US" sz="2200" dirty="0" err="1">
                <a:solidFill>
                  <a:schemeClr val="tx2"/>
                </a:solidFill>
                <a:latin typeface="Arial" panose="020B0604020202020204" pitchFamily="34" charset="0"/>
              </a:rPr>
              <a:t>ocenah</a:t>
            </a:r>
            <a:r>
              <a:rPr lang="en-US" sz="2200" dirty="0">
                <a:solidFill>
                  <a:schemeClr val="tx2"/>
                </a:solidFill>
                <a:latin typeface="Arial" panose="020B0604020202020204" pitchFamily="34" charset="0"/>
              </a:rPr>
              <a:t> output </a:t>
            </a:r>
            <a:r>
              <a:rPr lang="en-US" sz="2200" dirty="0" err="1">
                <a:solidFill>
                  <a:schemeClr val="tx2"/>
                </a:solidFill>
                <a:latin typeface="Arial" panose="020B0604020202020204" pitchFamily="34" charset="0"/>
              </a:rPr>
              <a:t>gapa</a:t>
            </a:r>
            <a:r>
              <a:rPr lang="en-US" sz="2200" dirty="0">
                <a:solidFill>
                  <a:schemeClr val="tx2"/>
                </a:solidFill>
                <a:latin typeface="Arial" panose="020B0604020202020204" pitchFamily="34" charset="0"/>
              </a:rPr>
              <a:t> za 2019</a:t>
            </a:r>
          </a:p>
        </p:txBody>
      </p:sp>
      <p:sp>
        <p:nvSpPr>
          <p:cNvPr id="11" name="Content Placeholder 4">
            <a:extLst>
              <a:ext uri="{FF2B5EF4-FFF2-40B4-BE49-F238E27FC236}">
                <a16:creationId xmlns:a16="http://schemas.microsoft.com/office/drawing/2014/main" id="{ABB6B665-6A0C-4547-A72D-4284C54250E9}"/>
              </a:ext>
            </a:extLst>
          </p:cNvPr>
          <p:cNvSpPr txBox="1">
            <a:spLocks/>
          </p:cNvSpPr>
          <p:nvPr/>
        </p:nvSpPr>
        <p:spPr>
          <a:xfrm>
            <a:off x="304800" y="1139124"/>
            <a:ext cx="9067800" cy="5174848"/>
          </a:xfrm>
          <a:prstGeom prst="rect">
            <a:avLst/>
          </a:prstGeom>
          <a:solidFill>
            <a:schemeClr val="bg1">
              <a:lumMod val="95000"/>
            </a:schemeClr>
          </a:solidFill>
          <a:ln>
            <a:solidFill>
              <a:schemeClr val="bg1">
                <a:lumMod val="85000"/>
              </a:schemeClr>
            </a:solidFill>
          </a:ln>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bg2">
                    <a:lumMod val="2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bg2">
                    <a:lumMod val="2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bg2">
                    <a:lumMod val="2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bg2">
                    <a:lumMod val="2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bg2">
                    <a:lumMod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sl-SI" sz="2400" dirty="0">
              <a:latin typeface="Arial" panose="020B0604020202020204" pitchFamily="34" charset="0"/>
            </a:endParaRPr>
          </a:p>
          <a:p>
            <a:pPr>
              <a:buClr>
                <a:schemeClr val="tx1">
                  <a:lumMod val="50000"/>
                  <a:lumOff val="50000"/>
                </a:schemeClr>
              </a:buClr>
            </a:pPr>
            <a:r>
              <a:rPr lang="en-GB" sz="2400" dirty="0">
                <a:solidFill>
                  <a:srgbClr val="002060"/>
                </a:solidFill>
                <a:latin typeface="Arial" panose="020B0604020202020204" pitchFamily="34" charset="0"/>
              </a:rPr>
              <a:t>April 2019: </a:t>
            </a:r>
            <a:r>
              <a:rPr lang="en-GB" sz="2400" dirty="0" err="1">
                <a:solidFill>
                  <a:srgbClr val="002060"/>
                </a:solidFill>
                <a:latin typeface="Arial" panose="020B0604020202020204" pitchFamily="34" charset="0"/>
              </a:rPr>
              <a:t>Fiskalni</a:t>
            </a:r>
            <a:r>
              <a:rPr lang="en-GB" sz="2400" dirty="0">
                <a:solidFill>
                  <a:srgbClr val="002060"/>
                </a:solidFill>
                <a:latin typeface="Arial" panose="020B0604020202020204" pitchFamily="34" charset="0"/>
              </a:rPr>
              <a:t> </a:t>
            </a:r>
            <a:r>
              <a:rPr lang="en-GB" sz="2400" dirty="0" err="1">
                <a:solidFill>
                  <a:srgbClr val="002060"/>
                </a:solidFill>
                <a:latin typeface="Arial" panose="020B0604020202020204" pitchFamily="34" charset="0"/>
              </a:rPr>
              <a:t>svet</a:t>
            </a:r>
            <a:r>
              <a:rPr lang="en-GB" sz="2400" dirty="0">
                <a:solidFill>
                  <a:srgbClr val="002060"/>
                </a:solidFill>
                <a:latin typeface="Arial" panose="020B0604020202020204" pitchFamily="34" charset="0"/>
              </a:rPr>
              <a:t> </a:t>
            </a:r>
            <a:r>
              <a:rPr lang="en-GB" sz="2400" dirty="0" err="1">
                <a:solidFill>
                  <a:srgbClr val="002060"/>
                </a:solidFill>
                <a:latin typeface="Arial" panose="020B0604020202020204" pitchFamily="34" charset="0"/>
              </a:rPr>
              <a:t>zažene</a:t>
            </a:r>
            <a:r>
              <a:rPr lang="en-GB" sz="2400" dirty="0">
                <a:solidFill>
                  <a:srgbClr val="002060"/>
                </a:solidFill>
                <a:latin typeface="Arial" panose="020B0604020202020204" pitchFamily="34" charset="0"/>
              </a:rPr>
              <a:t> </a:t>
            </a:r>
            <a:r>
              <a:rPr lang="en-GB" sz="2400" dirty="0" err="1">
                <a:solidFill>
                  <a:srgbClr val="002060"/>
                </a:solidFill>
                <a:latin typeface="Arial" panose="020B0604020202020204" pitchFamily="34" charset="0"/>
              </a:rPr>
              <a:t>histerijo</a:t>
            </a:r>
            <a:r>
              <a:rPr lang="en-GB" sz="2400" dirty="0">
                <a:solidFill>
                  <a:srgbClr val="002060"/>
                </a:solidFill>
                <a:latin typeface="Arial" panose="020B0604020202020204" pitchFamily="34" charset="0"/>
              </a:rPr>
              <a:t>:</a:t>
            </a:r>
          </a:p>
          <a:p>
            <a:pPr lvl="1">
              <a:buClr>
                <a:schemeClr val="tx1">
                  <a:lumMod val="50000"/>
                  <a:lumOff val="50000"/>
                </a:schemeClr>
              </a:buClr>
            </a:pPr>
            <a:r>
              <a:rPr lang="sl-SI" sz="2000" dirty="0">
                <a:solidFill>
                  <a:srgbClr val="002060"/>
                </a:solidFill>
                <a:latin typeface="Arial" panose="020B0604020202020204" pitchFamily="34" charset="0"/>
              </a:rPr>
              <a:t>vlada v rebalansu proračuna za 2019 naj bi </a:t>
            </a:r>
            <a:r>
              <a:rPr lang="sl-SI" sz="2000" dirty="0">
                <a:solidFill>
                  <a:srgbClr val="990000"/>
                </a:solidFill>
                <a:latin typeface="Arial" panose="020B0604020202020204" pitchFamily="34" charset="0"/>
              </a:rPr>
              <a:t>za 270 mio evrov presegala </a:t>
            </a:r>
            <a:r>
              <a:rPr lang="sl-SI" sz="2000" dirty="0">
                <a:solidFill>
                  <a:srgbClr val="002060"/>
                </a:solidFill>
                <a:latin typeface="Arial" panose="020B0604020202020204" pitchFamily="34" charset="0"/>
              </a:rPr>
              <a:t>zgornjo mejo dovoljenih proračunskih izdatkov</a:t>
            </a:r>
          </a:p>
          <a:p>
            <a:pPr>
              <a:buClr>
                <a:schemeClr val="tx1">
                  <a:lumMod val="50000"/>
                  <a:lumOff val="50000"/>
                </a:schemeClr>
              </a:buClr>
            </a:pPr>
            <a:endParaRPr lang="sl-SI" sz="2000" dirty="0">
              <a:solidFill>
                <a:srgbClr val="002060"/>
              </a:solidFill>
              <a:latin typeface="Arial" panose="020B0604020202020204" pitchFamily="34" charset="0"/>
            </a:endParaRPr>
          </a:p>
          <a:p>
            <a:pPr>
              <a:buClr>
                <a:schemeClr val="tx1">
                  <a:lumMod val="50000"/>
                  <a:lumOff val="50000"/>
                </a:schemeClr>
              </a:buClr>
            </a:pPr>
            <a:r>
              <a:rPr lang="sl-SI" sz="2000" dirty="0">
                <a:solidFill>
                  <a:srgbClr val="002060"/>
                </a:solidFill>
                <a:latin typeface="Arial" panose="020B0604020202020204" pitchFamily="34" charset="0"/>
              </a:rPr>
              <a:t>FS: ali je smiselna</a:t>
            </a:r>
            <a:r>
              <a:rPr lang="sl-SI" sz="2000" dirty="0">
                <a:latin typeface="Arial" panose="020B0604020202020204" pitchFamily="34" charset="0"/>
              </a:rPr>
              <a:t> </a:t>
            </a:r>
            <a:r>
              <a:rPr lang="sl-SI" sz="2000" dirty="0">
                <a:solidFill>
                  <a:srgbClr val="990000"/>
                </a:solidFill>
                <a:latin typeface="Arial" panose="020B0604020202020204" pitchFamily="34" charset="0"/>
              </a:rPr>
              <a:t>ustavna obtožba </a:t>
            </a:r>
            <a:r>
              <a:rPr lang="sl-SI" sz="2000" dirty="0">
                <a:solidFill>
                  <a:srgbClr val="002060"/>
                </a:solidFill>
                <a:latin typeface="Arial" panose="020B0604020202020204" pitchFamily="34" charset="0"/>
              </a:rPr>
              <a:t>predsednika vlade oziroma (v kasnejši verziji)</a:t>
            </a:r>
            <a:r>
              <a:rPr lang="sl-SI" sz="2000" dirty="0">
                <a:latin typeface="Arial" panose="020B0604020202020204" pitchFamily="34" charset="0"/>
              </a:rPr>
              <a:t> </a:t>
            </a:r>
            <a:r>
              <a:rPr lang="sl-SI" sz="2000" dirty="0">
                <a:solidFill>
                  <a:srgbClr val="990000"/>
                </a:solidFill>
                <a:latin typeface="Arial" panose="020B0604020202020204" pitchFamily="34" charset="0"/>
              </a:rPr>
              <a:t>presoja ustavnosti proračunskih aktov </a:t>
            </a:r>
            <a:r>
              <a:rPr lang="sl-SI" sz="2000" dirty="0">
                <a:solidFill>
                  <a:srgbClr val="002060"/>
                </a:solidFill>
                <a:latin typeface="Arial" panose="020B0604020202020204" pitchFamily="34" charset="0"/>
              </a:rPr>
              <a:t>za leto 2019</a:t>
            </a:r>
          </a:p>
          <a:p>
            <a:pPr>
              <a:buClr>
                <a:schemeClr val="tx1">
                  <a:lumMod val="50000"/>
                  <a:lumOff val="50000"/>
                </a:schemeClr>
              </a:buClr>
            </a:pPr>
            <a:endParaRPr lang="sl-SI" sz="2000" dirty="0">
              <a:latin typeface="Arial" panose="020B0604020202020204" pitchFamily="34" charset="0"/>
            </a:endParaRPr>
          </a:p>
          <a:p>
            <a:pPr>
              <a:buClr>
                <a:schemeClr val="tx1">
                  <a:lumMod val="50000"/>
                  <a:lumOff val="50000"/>
                </a:schemeClr>
              </a:buClr>
            </a:pPr>
            <a:r>
              <a:rPr lang="sl-SI" sz="2000" dirty="0">
                <a:solidFill>
                  <a:srgbClr val="002060"/>
                </a:solidFill>
                <a:latin typeface="Arial" panose="020B0604020202020204" pitchFamily="34" charset="0"/>
              </a:rPr>
              <a:t>Mimogrede:</a:t>
            </a:r>
          </a:p>
          <a:p>
            <a:pPr lvl="1">
              <a:buClr>
                <a:schemeClr val="tx1">
                  <a:lumMod val="50000"/>
                  <a:lumOff val="50000"/>
                </a:schemeClr>
              </a:buClr>
            </a:pPr>
            <a:r>
              <a:rPr lang="sl-SI" sz="1800" dirty="0">
                <a:solidFill>
                  <a:srgbClr val="002060"/>
                </a:solidFill>
                <a:latin typeface="Arial" panose="020B0604020202020204" pitchFamily="34" charset="0"/>
              </a:rPr>
              <a:t>€270 mio pri €20,600 mio javnih izdatkov = 1.3%,</a:t>
            </a:r>
          </a:p>
          <a:p>
            <a:pPr lvl="1">
              <a:buClr>
                <a:schemeClr val="tx1">
                  <a:lumMod val="50000"/>
                  <a:lumOff val="50000"/>
                </a:schemeClr>
              </a:buClr>
            </a:pPr>
            <a:r>
              <a:rPr lang="sl-SI" sz="1800" dirty="0">
                <a:solidFill>
                  <a:srgbClr val="002060"/>
                </a:solidFill>
                <a:latin typeface="Arial" panose="020B0604020202020204" pitchFamily="34" charset="0"/>
              </a:rPr>
              <a:t>= na ravni statistične napake</a:t>
            </a:r>
          </a:p>
        </p:txBody>
      </p:sp>
    </p:spTree>
    <p:extLst>
      <p:ext uri="{BB962C8B-B14F-4D97-AF65-F5344CB8AC3E}">
        <p14:creationId xmlns:p14="http://schemas.microsoft.com/office/powerpoint/2010/main" val="37291616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B89EA-7C4C-0247-B6D0-AB0BD51C82B3}"/>
              </a:ext>
            </a:extLst>
          </p:cNvPr>
          <p:cNvPicPr>
            <a:picLocks noChangeAspect="1"/>
          </p:cNvPicPr>
          <p:nvPr/>
        </p:nvPicPr>
        <p:blipFill>
          <a:blip r:embed="rId2"/>
          <a:stretch>
            <a:fillRect/>
          </a:stretch>
        </p:blipFill>
        <p:spPr>
          <a:xfrm>
            <a:off x="579804" y="2216435"/>
            <a:ext cx="8851900" cy="3581400"/>
          </a:xfrm>
          <a:prstGeom prst="rect">
            <a:avLst/>
          </a:prstGeom>
        </p:spPr>
      </p:pic>
      <p:sp>
        <p:nvSpPr>
          <p:cNvPr id="6" name="Rectangle 5">
            <a:extLst>
              <a:ext uri="{FF2B5EF4-FFF2-40B4-BE49-F238E27FC236}">
                <a16:creationId xmlns:a16="http://schemas.microsoft.com/office/drawing/2014/main" id="{400C71C8-13BF-454B-A434-FCD28A43A6CD}"/>
              </a:ext>
            </a:extLst>
          </p:cNvPr>
          <p:cNvSpPr>
            <a:spLocks noChangeArrowheads="1"/>
          </p:cNvSpPr>
          <p:nvPr/>
        </p:nvSpPr>
        <p:spPr bwMode="auto">
          <a:xfrm>
            <a:off x="632558" y="3553736"/>
            <a:ext cx="8746392" cy="252046"/>
          </a:xfrm>
          <a:prstGeom prst="rect">
            <a:avLst/>
          </a:prstGeom>
          <a:solidFill>
            <a:srgbClr val="AD0101">
              <a:lumMod val="20000"/>
              <a:lumOff val="80000"/>
              <a:alpha val="37000"/>
            </a:srgbClr>
          </a:solidFill>
          <a:ln w="19050">
            <a:solidFill>
              <a:srgbClr val="990000"/>
            </a:solidFill>
            <a:prstDash val="sysDash"/>
            <a:round/>
            <a:headEnd/>
            <a:tailEnd/>
          </a:ln>
        </p:spPr>
        <p:txBody>
          <a:bodyPr/>
          <a:lstStyle/>
          <a:p>
            <a:pPr algn="ctr">
              <a:defRPr/>
            </a:pPr>
            <a:endParaRPr lang="en-GB" sz="2000" kern="0" dirty="0">
              <a:solidFill>
                <a:srgbClr val="303030"/>
              </a:solidFill>
              <a:latin typeface="Calibri" charset="0"/>
              <a:ea typeface="Calibri"/>
              <a:cs typeface="Calibri"/>
            </a:endParaRPr>
          </a:p>
        </p:txBody>
      </p:sp>
      <p:sp>
        <p:nvSpPr>
          <p:cNvPr id="7" name="Rectangle 6">
            <a:extLst>
              <a:ext uri="{FF2B5EF4-FFF2-40B4-BE49-F238E27FC236}">
                <a16:creationId xmlns:a16="http://schemas.microsoft.com/office/drawing/2014/main" id="{82D3A558-7658-9441-A11D-F5D048C2831A}"/>
              </a:ext>
            </a:extLst>
          </p:cNvPr>
          <p:cNvSpPr>
            <a:spLocks noChangeArrowheads="1"/>
          </p:cNvSpPr>
          <p:nvPr/>
        </p:nvSpPr>
        <p:spPr bwMode="auto">
          <a:xfrm>
            <a:off x="632558" y="4994592"/>
            <a:ext cx="8746392" cy="269629"/>
          </a:xfrm>
          <a:prstGeom prst="rect">
            <a:avLst/>
          </a:prstGeom>
          <a:solidFill>
            <a:srgbClr val="AD0101">
              <a:lumMod val="20000"/>
              <a:lumOff val="80000"/>
              <a:alpha val="37000"/>
            </a:srgbClr>
          </a:solidFill>
          <a:ln w="19050">
            <a:solidFill>
              <a:srgbClr val="990000"/>
            </a:solidFill>
            <a:prstDash val="sysDash"/>
            <a:round/>
            <a:headEnd/>
            <a:tailEnd/>
          </a:ln>
        </p:spPr>
        <p:txBody>
          <a:bodyPr/>
          <a:lstStyle/>
          <a:p>
            <a:pPr algn="ctr">
              <a:defRPr/>
            </a:pPr>
            <a:endParaRPr lang="en-GB" sz="2000" kern="0" dirty="0">
              <a:solidFill>
                <a:srgbClr val="303030"/>
              </a:solidFill>
              <a:latin typeface="Calibri" charset="0"/>
              <a:ea typeface="Calibri"/>
              <a:cs typeface="Calibri"/>
            </a:endParaRPr>
          </a:p>
        </p:txBody>
      </p:sp>
      <p:sp>
        <p:nvSpPr>
          <p:cNvPr id="8" name="Rectangle 7">
            <a:extLst>
              <a:ext uri="{FF2B5EF4-FFF2-40B4-BE49-F238E27FC236}">
                <a16:creationId xmlns:a16="http://schemas.microsoft.com/office/drawing/2014/main" id="{4896B8D3-7FCC-2144-AD1D-C05046C1806D}"/>
              </a:ext>
            </a:extLst>
          </p:cNvPr>
          <p:cNvSpPr>
            <a:spLocks noChangeArrowheads="1"/>
          </p:cNvSpPr>
          <p:nvPr/>
        </p:nvSpPr>
        <p:spPr bwMode="auto">
          <a:xfrm>
            <a:off x="632558" y="5560443"/>
            <a:ext cx="8746392" cy="237393"/>
          </a:xfrm>
          <a:prstGeom prst="rect">
            <a:avLst/>
          </a:prstGeom>
          <a:solidFill>
            <a:srgbClr val="AD0101">
              <a:lumMod val="20000"/>
              <a:lumOff val="80000"/>
              <a:alpha val="37000"/>
            </a:srgbClr>
          </a:solidFill>
          <a:ln w="19050">
            <a:solidFill>
              <a:srgbClr val="990000"/>
            </a:solidFill>
            <a:prstDash val="sysDash"/>
            <a:round/>
            <a:headEnd/>
            <a:tailEnd/>
          </a:ln>
        </p:spPr>
        <p:txBody>
          <a:bodyPr/>
          <a:lstStyle/>
          <a:p>
            <a:pPr algn="ctr">
              <a:defRPr/>
            </a:pPr>
            <a:endParaRPr lang="en-GB" sz="2000" kern="0" dirty="0">
              <a:solidFill>
                <a:srgbClr val="303030"/>
              </a:solidFill>
              <a:latin typeface="Calibri" charset="0"/>
              <a:ea typeface="Calibri"/>
              <a:cs typeface="Calibri"/>
            </a:endParaRPr>
          </a:p>
        </p:txBody>
      </p:sp>
      <p:sp>
        <p:nvSpPr>
          <p:cNvPr id="9" name="Title 3">
            <a:extLst>
              <a:ext uri="{FF2B5EF4-FFF2-40B4-BE49-F238E27FC236}">
                <a16:creationId xmlns:a16="http://schemas.microsoft.com/office/drawing/2014/main" id="{594D63F6-FF8F-8145-A8EF-9445F4024929}"/>
              </a:ext>
            </a:extLst>
          </p:cNvPr>
          <p:cNvSpPr txBox="1">
            <a:spLocks/>
          </p:cNvSpPr>
          <p:nvPr/>
        </p:nvSpPr>
        <p:spPr>
          <a:xfrm>
            <a:off x="579804" y="550325"/>
            <a:ext cx="8799144" cy="422152"/>
          </a:xfrm>
          <a:prstGeom prst="rect">
            <a:avLst/>
          </a:prstGeom>
        </p:spPr>
        <p:txBody>
          <a:bodyPr>
            <a:noAutofit/>
          </a:bodyPr>
          <a:lstStyle>
            <a:lvl1pPr algn="ctr" defTabSz="914400" rtl="0" eaLnBrk="1" latinLnBrk="0" hangingPunct="1">
              <a:spcBef>
                <a:spcPct val="0"/>
              </a:spcBef>
              <a:buNone/>
              <a:defRPr sz="3200" b="0" kern="1200" spc="-100" baseline="0">
                <a:solidFill>
                  <a:srgbClr val="000000"/>
                </a:solidFill>
                <a:latin typeface="+mj-lt"/>
                <a:ea typeface="+mj-ea"/>
                <a:cs typeface="+mj-cs"/>
              </a:defRPr>
            </a:lvl1pPr>
          </a:lstStyle>
          <a:p>
            <a:pPr algn="l"/>
            <a:r>
              <a:rPr lang="en-US" sz="2200" b="1" spc="0" dirty="0">
                <a:solidFill>
                  <a:srgbClr val="4F2D7F"/>
                </a:solidFill>
                <a:latin typeface="Arial" panose="020B0604020202020204" pitchFamily="34" charset="0"/>
              </a:rPr>
              <a:t>Primer 2: </a:t>
            </a:r>
            <a:r>
              <a:rPr lang="en-US" sz="2200" dirty="0" err="1">
                <a:solidFill>
                  <a:schemeClr val="tx2"/>
                </a:solidFill>
                <a:latin typeface="Arial" panose="020B0604020202020204" pitchFamily="34" charset="0"/>
              </a:rPr>
              <a:t>Napake</a:t>
            </a:r>
            <a:r>
              <a:rPr lang="en-US" sz="2200" dirty="0">
                <a:solidFill>
                  <a:schemeClr val="tx2"/>
                </a:solidFill>
                <a:latin typeface="Arial" panose="020B0604020202020204" pitchFamily="34" charset="0"/>
              </a:rPr>
              <a:t> / </a:t>
            </a:r>
            <a:r>
              <a:rPr lang="en-US" sz="2200" dirty="0" err="1">
                <a:solidFill>
                  <a:schemeClr val="tx2"/>
                </a:solidFill>
                <a:latin typeface="Arial" panose="020B0604020202020204" pitchFamily="34" charset="0"/>
              </a:rPr>
              <a:t>spremembe</a:t>
            </a:r>
            <a:r>
              <a:rPr lang="en-US" sz="2200" dirty="0">
                <a:solidFill>
                  <a:schemeClr val="tx2"/>
                </a:solidFill>
                <a:latin typeface="Arial" panose="020B0604020202020204" pitchFamily="34" charset="0"/>
              </a:rPr>
              <a:t> v </a:t>
            </a:r>
            <a:r>
              <a:rPr lang="en-US" sz="2200" dirty="0" err="1">
                <a:solidFill>
                  <a:schemeClr val="tx2"/>
                </a:solidFill>
                <a:latin typeface="Arial" panose="020B0604020202020204" pitchFamily="34" charset="0"/>
              </a:rPr>
              <a:t>ocenah</a:t>
            </a:r>
            <a:r>
              <a:rPr lang="en-US" sz="2200" dirty="0">
                <a:solidFill>
                  <a:schemeClr val="tx2"/>
                </a:solidFill>
                <a:latin typeface="Arial" panose="020B0604020202020204" pitchFamily="34" charset="0"/>
              </a:rPr>
              <a:t> output </a:t>
            </a:r>
            <a:r>
              <a:rPr lang="en-US" sz="2200" dirty="0" err="1">
                <a:solidFill>
                  <a:schemeClr val="tx2"/>
                </a:solidFill>
                <a:latin typeface="Arial" panose="020B0604020202020204" pitchFamily="34" charset="0"/>
              </a:rPr>
              <a:t>gapa</a:t>
            </a:r>
            <a:r>
              <a:rPr lang="en-US" sz="2200" dirty="0">
                <a:solidFill>
                  <a:schemeClr val="tx2"/>
                </a:solidFill>
                <a:latin typeface="Arial" panose="020B0604020202020204" pitchFamily="34" charset="0"/>
              </a:rPr>
              <a:t> za 2019</a:t>
            </a:r>
          </a:p>
        </p:txBody>
      </p:sp>
      <p:sp>
        <p:nvSpPr>
          <p:cNvPr id="10" name="Text Box 24">
            <a:extLst>
              <a:ext uri="{FF2B5EF4-FFF2-40B4-BE49-F238E27FC236}">
                <a16:creationId xmlns:a16="http://schemas.microsoft.com/office/drawing/2014/main" id="{DE8976DF-93F5-F043-AD2F-20E58E1ED787}"/>
              </a:ext>
            </a:extLst>
          </p:cNvPr>
          <p:cNvSpPr txBox="1">
            <a:spLocks noChangeArrowheads="1"/>
          </p:cNvSpPr>
          <p:nvPr/>
        </p:nvSpPr>
        <p:spPr bwMode="auto">
          <a:xfrm>
            <a:off x="632557" y="5868929"/>
            <a:ext cx="8746391" cy="923330"/>
          </a:xfrm>
          <a:prstGeom prst="rect">
            <a:avLst/>
          </a:prstGeom>
          <a:solidFill>
            <a:schemeClr val="bg1">
              <a:lumMod val="95000"/>
            </a:schemeClr>
          </a:solidFill>
          <a:ln w="9525">
            <a:solidFill>
              <a:schemeClr val="bg1">
                <a:lumMod val="85000"/>
              </a:schemeClr>
            </a:solidFill>
            <a:miter lim="800000"/>
            <a:headEnd/>
            <a:tailEnd/>
          </a:ln>
          <a:effectLst/>
        </p:spPr>
        <p:txBody>
          <a:bodyPr wrap="square">
            <a:spAutoFit/>
          </a:bodyPr>
          <a:lstStyle/>
          <a:p>
            <a:pPr marL="285750" indent="-285750">
              <a:lnSpc>
                <a:spcPct val="50000"/>
              </a:lnSpc>
              <a:spcBef>
                <a:spcPct val="50000"/>
              </a:spcBef>
              <a:buFont typeface="Arial"/>
              <a:buChar char="•"/>
              <a:defRPr/>
            </a:pPr>
            <a:r>
              <a:rPr lang="en-GB" dirty="0" err="1">
                <a:solidFill>
                  <a:srgbClr val="002060"/>
                </a:solidFill>
                <a:latin typeface="Arial" panose="020B0604020202020204" pitchFamily="34" charset="0"/>
                <a:cs typeface="Arial" panose="020B0604020202020204" pitchFamily="34" charset="0"/>
              </a:rPr>
              <a:t>Fiskalni</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svet</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spremeni</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mnenje</a:t>
            </a:r>
            <a:r>
              <a:rPr lang="en-GB" dirty="0">
                <a:solidFill>
                  <a:srgbClr val="002060"/>
                </a:solidFill>
                <a:latin typeface="Arial" panose="020B0604020202020204" pitchFamily="34" charset="0"/>
                <a:cs typeface="Arial" panose="020B0604020202020204" pitchFamily="34" charset="0"/>
              </a:rPr>
              <a:t>:</a:t>
            </a:r>
          </a:p>
          <a:p>
            <a:pPr marL="285750" indent="-285750">
              <a:spcBef>
                <a:spcPct val="50000"/>
              </a:spcBef>
              <a:buFont typeface="Arial"/>
              <a:buChar char="•"/>
              <a:defRPr/>
            </a:pPr>
            <a:r>
              <a:rPr lang="en-GB" dirty="0" err="1">
                <a:solidFill>
                  <a:srgbClr val="002060"/>
                </a:solidFill>
                <a:latin typeface="Arial" panose="020B0604020202020204" pitchFamily="34" charset="0"/>
                <a:cs typeface="Arial" panose="020B0604020202020204" pitchFamily="34" charset="0"/>
              </a:rPr>
              <a:t>Proračun</a:t>
            </a:r>
            <a:r>
              <a:rPr lang="en-GB" dirty="0">
                <a:solidFill>
                  <a:srgbClr val="002060"/>
                </a:solidFill>
                <a:latin typeface="Arial" panose="020B0604020202020204" pitchFamily="34" charset="0"/>
                <a:cs typeface="Arial" panose="020B0604020202020204" pitchFamily="34" charset="0"/>
              </a:rPr>
              <a:t> 2019 je </a:t>
            </a:r>
            <a:r>
              <a:rPr lang="en-GB" dirty="0" err="1">
                <a:solidFill>
                  <a:srgbClr val="002060"/>
                </a:solidFill>
                <a:latin typeface="Arial" panose="020B0604020202020204" pitchFamily="34" charset="0"/>
                <a:cs typeface="Arial" panose="020B0604020202020204" pitchFamily="34" charset="0"/>
              </a:rPr>
              <a:t>skladen</a:t>
            </a:r>
            <a:r>
              <a:rPr lang="en-GB" dirty="0">
                <a:solidFill>
                  <a:srgbClr val="002060"/>
                </a:solidFill>
                <a:latin typeface="Arial" panose="020B0604020202020204" pitchFamily="34" charset="0"/>
                <a:cs typeface="Arial" panose="020B0604020202020204" pitchFamily="34" charset="0"/>
              </a:rPr>
              <a:t> s </a:t>
            </a:r>
            <a:r>
              <a:rPr lang="en-GB" dirty="0" err="1">
                <a:solidFill>
                  <a:srgbClr val="002060"/>
                </a:solidFill>
                <a:latin typeface="Arial" panose="020B0604020202020204" pitchFamily="34" charset="0"/>
                <a:cs typeface="Arial" panose="020B0604020202020204" pitchFamily="34" charset="0"/>
              </a:rPr>
              <a:t>fiskalnim</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pravilom</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načrtovani</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izdatki</a:t>
            </a:r>
            <a:r>
              <a:rPr lang="en-GB" dirty="0">
                <a:solidFill>
                  <a:srgbClr val="002060"/>
                </a:solidFill>
                <a:latin typeface="Arial" panose="020B0604020202020204" pitchFamily="34" charset="0"/>
                <a:cs typeface="Arial" panose="020B0604020202020204" pitchFamily="34" charset="0"/>
              </a:rPr>
              <a:t> za €54 </a:t>
            </a:r>
            <a:r>
              <a:rPr lang="en-GB" dirty="0" err="1">
                <a:solidFill>
                  <a:srgbClr val="002060"/>
                </a:solidFill>
                <a:latin typeface="Arial" panose="020B0604020202020204" pitchFamily="34" charset="0"/>
                <a:cs typeface="Arial" panose="020B0604020202020204" pitchFamily="34" charset="0"/>
              </a:rPr>
              <a:t>mio</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celo</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nižji</a:t>
            </a:r>
            <a:r>
              <a:rPr lang="en-GB" dirty="0">
                <a:solidFill>
                  <a:srgbClr val="002060"/>
                </a:solidFill>
                <a:latin typeface="Arial" panose="020B0604020202020204" pitchFamily="34" charset="0"/>
                <a:cs typeface="Arial" panose="020B0604020202020204" pitchFamily="34" charset="0"/>
              </a:rPr>
              <a:t> od </a:t>
            </a:r>
            <a:r>
              <a:rPr lang="en-GB" dirty="0" err="1">
                <a:solidFill>
                  <a:srgbClr val="002060"/>
                </a:solidFill>
                <a:latin typeface="Arial" panose="020B0604020202020204" pitchFamily="34" charset="0"/>
                <a:cs typeface="Arial" panose="020B0604020202020204" pitchFamily="34" charset="0"/>
              </a:rPr>
              <a:t>dovoljenih</a:t>
            </a:r>
            <a:endParaRPr lang="en-GB" dirty="0">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46F1D86-930C-3649-B093-EDB001291876}"/>
              </a:ext>
            </a:extLst>
          </p:cNvPr>
          <p:cNvSpPr/>
          <p:nvPr/>
        </p:nvSpPr>
        <p:spPr>
          <a:xfrm>
            <a:off x="632557" y="1084069"/>
            <a:ext cx="8754705" cy="1009507"/>
          </a:xfrm>
          <a:prstGeom prst="rect">
            <a:avLst/>
          </a:prstGeom>
          <a:solidFill>
            <a:schemeClr val="bg1">
              <a:lumMod val="95000"/>
            </a:schemeClr>
          </a:solidFill>
          <a:ln>
            <a:solidFill>
              <a:schemeClr val="bg1">
                <a:lumMod val="85000"/>
              </a:schemeClr>
            </a:solidFill>
          </a:ln>
        </p:spPr>
        <p:txBody>
          <a:bodyPr wrap="square">
            <a:spAutoFit/>
          </a:bodyPr>
          <a:lstStyle/>
          <a:p>
            <a:pPr marL="182880" indent="-182880">
              <a:spcBef>
                <a:spcPct val="20000"/>
              </a:spcBef>
              <a:buClr>
                <a:srgbClr val="629DD1"/>
              </a:buClr>
              <a:buSzPct val="85000"/>
              <a:buFont typeface="Arial" pitchFamily="34" charset="0"/>
              <a:buChar char="•"/>
            </a:pPr>
            <a:r>
              <a:rPr lang="sl-SI" sz="2000" dirty="0">
                <a:solidFill>
                  <a:srgbClr val="002060"/>
                </a:solidFill>
                <a:latin typeface="Arial" panose="020B0604020202020204" pitchFamily="34" charset="0"/>
                <a:cs typeface="Arial" panose="020B0604020202020204" pitchFamily="34" charset="0"/>
              </a:rPr>
              <a:t>2 tedna kasneje:</a:t>
            </a:r>
          </a:p>
          <a:p>
            <a:pPr marL="409575" lvl="1" indent="-185738">
              <a:spcBef>
                <a:spcPct val="20000"/>
              </a:spcBef>
              <a:buClr>
                <a:srgbClr val="629DD1"/>
              </a:buClr>
              <a:buSzPct val="85000"/>
              <a:buFont typeface="Arial" pitchFamily="34" charset="0"/>
              <a:buChar char="•"/>
            </a:pPr>
            <a:r>
              <a:rPr lang="sl-SI" dirty="0">
                <a:solidFill>
                  <a:srgbClr val="990000"/>
                </a:solidFill>
                <a:latin typeface="Arial" panose="020B0604020202020204" pitchFamily="34" charset="0"/>
                <a:cs typeface="Arial" panose="020B0604020202020204" pitchFamily="34" charset="0"/>
              </a:rPr>
              <a:t>Spremenijo se nekateri ključni parametri, ki nastopajo v formuli fiskalnega pravila</a:t>
            </a:r>
          </a:p>
        </p:txBody>
      </p:sp>
    </p:spTree>
    <p:extLst>
      <p:ext uri="{BB962C8B-B14F-4D97-AF65-F5344CB8AC3E}">
        <p14:creationId xmlns:p14="http://schemas.microsoft.com/office/powerpoint/2010/main" val="1583306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ppt_h*1.125000"/>
                                          </p:val>
                                        </p:tav>
                                        <p:tav tm="100000">
                                          <p:val>
                                            <p:strVal val="#ppt_y"/>
                                          </p:val>
                                        </p:tav>
                                      </p:tavLst>
                                    </p:anim>
                                    <p:animEffect transition="in" filter="wipe(up)">
                                      <p:cBhvr>
                                        <p:cTn id="8" dur="1000"/>
                                        <p:tgtEl>
                                          <p:spTgt spid="11"/>
                                        </p:tgtEl>
                                      </p:cBhvr>
                                    </p:animEffect>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000"/>
                                        <p:tgtEl>
                                          <p:spTgt spid="7"/>
                                        </p:tgtEl>
                                      </p:cBhvr>
                                    </p:animEffect>
                                  </p:childTnLst>
                                </p:cTn>
                              </p:par>
                            </p:childTnLst>
                          </p:cTn>
                        </p:par>
                        <p:par>
                          <p:cTn id="17" fill="hold">
                            <p:stCondLst>
                              <p:cond delay="30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1000"/>
                                        <p:tgtEl>
                                          <p:spTgt spid="8"/>
                                        </p:tgtEl>
                                      </p:cBhvr>
                                    </p:animEffect>
                                  </p:childTnLst>
                                </p:cTn>
                              </p:par>
                            </p:childTnLst>
                          </p:cTn>
                        </p:par>
                        <p:par>
                          <p:cTn id="21" fill="hold">
                            <p:stCondLst>
                              <p:cond delay="4000"/>
                            </p:stCondLst>
                            <p:childTnLst>
                              <p:par>
                                <p:cTn id="22" presetID="12" presetClass="entr" presetSubtype="4"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p:tgtEl>
                                          <p:spTgt spid="10"/>
                                        </p:tgtEl>
                                        <p:attrNameLst>
                                          <p:attrName>ppt_y</p:attrName>
                                        </p:attrNameLst>
                                      </p:cBhvr>
                                      <p:tavLst>
                                        <p:tav tm="0">
                                          <p:val>
                                            <p:strVal val="#ppt_y+#ppt_h*1.125000"/>
                                          </p:val>
                                        </p:tav>
                                        <p:tav tm="100000">
                                          <p:val>
                                            <p:strVal val="#ppt_y"/>
                                          </p:val>
                                        </p:tav>
                                      </p:tavLst>
                                    </p:anim>
                                    <p:animEffect transition="in" filter="wipe(u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1998" y="1423987"/>
            <a:ext cx="8980602" cy="4900613"/>
          </a:xfrm>
          <a:solidFill>
            <a:schemeClr val="bg1">
              <a:lumMod val="95000"/>
            </a:schemeClr>
          </a:solidFill>
          <a:ln>
            <a:solidFill>
              <a:schemeClr val="bg1">
                <a:lumMod val="85000"/>
              </a:schemeClr>
            </a:solidFill>
          </a:ln>
        </p:spPr>
        <p:txBody>
          <a:bodyPr>
            <a:normAutofit/>
          </a:bodyPr>
          <a:lstStyle/>
          <a:p>
            <a:endParaRPr lang="en-US" sz="1800" dirty="0"/>
          </a:p>
          <a:p>
            <a:r>
              <a:rPr lang="en-US" sz="1800" dirty="0"/>
              <a:t>COMMISSION OPINION on the Draft Budgetary Plan of Slovenia (</a:t>
            </a:r>
            <a:r>
              <a:rPr lang="en-US" sz="1800" u="sng" dirty="0"/>
              <a:t>21.11.2018</a:t>
            </a:r>
            <a:r>
              <a:rPr lang="en-US" sz="1800" dirty="0"/>
              <a:t>, p.12)</a:t>
            </a:r>
          </a:p>
          <a:p>
            <a:endParaRPr lang="sl-SI" sz="2800" dirty="0"/>
          </a:p>
          <a:p>
            <a:pPr marL="285750" indent="-285750">
              <a:spcBef>
                <a:spcPts val="1000"/>
              </a:spcBef>
              <a:spcAft>
                <a:spcPts val="1200"/>
              </a:spcAft>
              <a:buClr>
                <a:schemeClr val="bg1">
                  <a:lumMod val="65000"/>
                </a:schemeClr>
              </a:buClr>
              <a:buSzPct val="100000"/>
              <a:buFont typeface="Arial" panose="020B0604020202020204" pitchFamily="34" charset="0"/>
              <a:buChar char="•"/>
            </a:pPr>
            <a:r>
              <a:rPr lang="sl-SI" sz="1800" dirty="0">
                <a:solidFill>
                  <a:srgbClr val="002060"/>
                </a:solidFill>
              </a:rPr>
              <a:t>the </a:t>
            </a:r>
            <a:r>
              <a:rPr lang="sl-SI" sz="1800" i="1" u="sng" dirty="0">
                <a:solidFill>
                  <a:srgbClr val="002060"/>
                </a:solidFill>
              </a:rPr>
              <a:t>plausibility tool </a:t>
            </a:r>
            <a:r>
              <a:rPr lang="sl-SI" sz="1800" dirty="0">
                <a:solidFill>
                  <a:srgbClr val="002060"/>
                </a:solidFill>
              </a:rPr>
              <a:t>provided indications that the </a:t>
            </a:r>
            <a:r>
              <a:rPr lang="sl-SI" sz="1800" u="sng" dirty="0">
                <a:solidFill>
                  <a:srgbClr val="002060"/>
                </a:solidFill>
              </a:rPr>
              <a:t>output gap for 2018</a:t>
            </a:r>
            <a:r>
              <a:rPr lang="sl-SI" sz="1800" dirty="0">
                <a:solidFill>
                  <a:srgbClr val="002060"/>
                </a:solidFill>
              </a:rPr>
              <a:t>, estimated on the basis of the commonly agreed methodology, </a:t>
            </a:r>
            <a:r>
              <a:rPr lang="sl-SI" sz="1800" u="sng" dirty="0">
                <a:solidFill>
                  <a:srgbClr val="C00000"/>
                </a:solidFill>
              </a:rPr>
              <a:t>may be counterintuitive</a:t>
            </a:r>
            <a:r>
              <a:rPr lang="sl-SI" sz="1800" dirty="0">
                <a:solidFill>
                  <a:srgbClr val="C00000"/>
                </a:solidFill>
              </a:rPr>
              <a:t> </a:t>
            </a:r>
          </a:p>
          <a:p>
            <a:pPr marL="285750" indent="-285750">
              <a:spcBef>
                <a:spcPts val="1000"/>
              </a:spcBef>
              <a:spcAft>
                <a:spcPts val="1200"/>
              </a:spcAft>
              <a:buClr>
                <a:schemeClr val="bg1">
                  <a:lumMod val="65000"/>
                </a:schemeClr>
              </a:buClr>
              <a:buSzPct val="100000"/>
              <a:buFont typeface="Arial" panose="020B0604020202020204" pitchFamily="34" charset="0"/>
              <a:buChar char="•"/>
            </a:pPr>
            <a:r>
              <a:rPr lang="sl-SI" sz="1800" dirty="0">
                <a:solidFill>
                  <a:srgbClr val="002060"/>
                </a:solidFill>
              </a:rPr>
              <a:t>... for Slovenia the output gap estimate based on the common methodology is subject to a </a:t>
            </a:r>
            <a:r>
              <a:rPr lang="sl-SI" sz="1800" u="sng" dirty="0">
                <a:solidFill>
                  <a:srgbClr val="C00000"/>
                </a:solidFill>
              </a:rPr>
              <a:t>high degree of uncertainty</a:t>
            </a:r>
            <a:r>
              <a:rPr lang="sl-SI" sz="1800" dirty="0"/>
              <a:t>. </a:t>
            </a:r>
          </a:p>
          <a:p>
            <a:pPr marL="285750" indent="-285750">
              <a:spcBef>
                <a:spcPts val="1000"/>
              </a:spcBef>
              <a:spcAft>
                <a:spcPts val="1200"/>
              </a:spcAft>
              <a:buClr>
                <a:schemeClr val="bg1">
                  <a:lumMod val="65000"/>
                </a:schemeClr>
              </a:buClr>
              <a:buSzPct val="100000"/>
              <a:buFont typeface="Arial" panose="020B0604020202020204" pitchFamily="34" charset="0"/>
              <a:buChar char="•"/>
            </a:pPr>
            <a:r>
              <a:rPr lang="sl-SI" sz="1800" dirty="0">
                <a:solidFill>
                  <a:srgbClr val="002060"/>
                </a:solidFill>
              </a:rPr>
              <a:t>which could lead to the application of a </a:t>
            </a:r>
            <a:r>
              <a:rPr lang="sl-SI" sz="1800" dirty="0">
                <a:solidFill>
                  <a:srgbClr val="C00000"/>
                </a:solidFill>
              </a:rPr>
              <a:t>"constrained" degree of judgement </a:t>
            </a:r>
            <a:r>
              <a:rPr lang="sl-SI" sz="1800" dirty="0">
                <a:solidFill>
                  <a:srgbClr val="002060"/>
                </a:solidFill>
              </a:rPr>
              <a:t>in conducting Member States' budgetary assessments:</a:t>
            </a:r>
          </a:p>
          <a:p>
            <a:pPr marL="457200" lvl="2" indent="-285750">
              <a:spcBef>
                <a:spcPts val="1000"/>
              </a:spcBef>
              <a:spcAft>
                <a:spcPts val="1200"/>
              </a:spcAft>
              <a:buClr>
                <a:schemeClr val="bg1">
                  <a:lumMod val="65000"/>
                </a:schemeClr>
              </a:buClr>
              <a:buSzPct val="100000"/>
            </a:pPr>
            <a:r>
              <a:rPr lang="en-US" sz="1800" dirty="0">
                <a:solidFill>
                  <a:srgbClr val="002060"/>
                </a:solidFill>
              </a:rPr>
              <a:t>reflected in the 2018 Council recommendations which include an </a:t>
            </a:r>
            <a:r>
              <a:rPr lang="en-US" sz="1800" dirty="0">
                <a:solidFill>
                  <a:srgbClr val="C00000"/>
                </a:solidFill>
              </a:rPr>
              <a:t>adjustment requirement of 0.65 % </a:t>
            </a:r>
            <a:r>
              <a:rPr lang="en-US" sz="1800" dirty="0">
                <a:solidFill>
                  <a:srgbClr val="002060"/>
                </a:solidFill>
              </a:rPr>
              <a:t>of GDP for 2019, </a:t>
            </a:r>
            <a:r>
              <a:rPr lang="en-US" sz="1800" dirty="0">
                <a:solidFill>
                  <a:srgbClr val="C00000"/>
                </a:solidFill>
              </a:rPr>
              <a:t>instead of the requirement of 1 % </a:t>
            </a:r>
            <a:r>
              <a:rPr lang="en-US" sz="1800" dirty="0">
                <a:solidFill>
                  <a:srgbClr val="002060"/>
                </a:solidFill>
              </a:rPr>
              <a:t>of GDP </a:t>
            </a:r>
            <a:endParaRPr lang="sl-SI" sz="1800" dirty="0">
              <a:solidFill>
                <a:srgbClr val="002060"/>
              </a:solidFill>
            </a:endParaRPr>
          </a:p>
        </p:txBody>
      </p:sp>
      <p:sp>
        <p:nvSpPr>
          <p:cNvPr id="4" name="Title 3"/>
          <p:cNvSpPr>
            <a:spLocks noGrp="1"/>
          </p:cNvSpPr>
          <p:nvPr>
            <p:ph type="title" idx="4294967295"/>
          </p:nvPr>
        </p:nvSpPr>
        <p:spPr>
          <a:xfrm>
            <a:off x="304800" y="541713"/>
            <a:ext cx="8523402" cy="381000"/>
          </a:xfrm>
        </p:spPr>
        <p:txBody>
          <a:bodyPr>
            <a:noAutofit/>
          </a:bodyPr>
          <a:lstStyle/>
          <a:p>
            <a:r>
              <a:rPr lang="en-US" sz="2200" b="1" dirty="0"/>
              <a:t>Primer 3:</a:t>
            </a:r>
            <a:r>
              <a:rPr lang="en-US" sz="2200" dirty="0"/>
              <a:t> </a:t>
            </a:r>
            <a:r>
              <a:rPr lang="en-US" sz="2200" dirty="0" err="1"/>
              <a:t>Dvomi</a:t>
            </a:r>
            <a:r>
              <a:rPr lang="en-US" sz="2200" dirty="0"/>
              <a:t> EK v </a:t>
            </a:r>
            <a:r>
              <a:rPr lang="en-US" sz="2200" dirty="0" err="1"/>
              <a:t>lastne</a:t>
            </a:r>
            <a:r>
              <a:rPr lang="en-US" sz="2200" dirty="0"/>
              <a:t> </a:t>
            </a:r>
            <a:r>
              <a:rPr lang="en-US" sz="2200" dirty="0" err="1"/>
              <a:t>ocene</a:t>
            </a:r>
            <a:r>
              <a:rPr lang="en-US" sz="2200" dirty="0"/>
              <a:t> (2018)</a:t>
            </a:r>
          </a:p>
        </p:txBody>
      </p:sp>
    </p:spTree>
    <p:extLst>
      <p:ext uri="{BB962C8B-B14F-4D97-AF65-F5344CB8AC3E}">
        <p14:creationId xmlns:p14="http://schemas.microsoft.com/office/powerpoint/2010/main" val="274910823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n-GB" dirty="0" err="1"/>
              <a:t>Zakaj</a:t>
            </a:r>
            <a:r>
              <a:rPr lang="en-GB" dirty="0"/>
              <a:t> novo </a:t>
            </a:r>
            <a:r>
              <a:rPr lang="en-GB" dirty="0" err="1"/>
              <a:t>fiskalno</a:t>
            </a:r>
            <a:r>
              <a:rPr lang="en-GB" dirty="0"/>
              <a:t> </a:t>
            </a:r>
            <a:r>
              <a:rPr lang="en-GB" dirty="0" err="1"/>
              <a:t>pravilo</a:t>
            </a:r>
            <a:r>
              <a:rPr lang="en-GB" dirty="0"/>
              <a:t>?</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2000" dirty="0">
                <a:solidFill>
                  <a:srgbClr val="002060"/>
                </a:solidFill>
              </a:rPr>
              <a:t>Ni dileme (konsenz med makroekonomisti), </a:t>
            </a:r>
          </a:p>
          <a:p>
            <a:pPr lvl="2" defTabSz="844083">
              <a:spcBef>
                <a:spcPts val="369"/>
              </a:spcBef>
              <a:buClr>
                <a:srgbClr val="7F7F7F"/>
              </a:buClr>
            </a:pPr>
            <a:r>
              <a:rPr lang="sl-SI" sz="2000" dirty="0">
                <a:solidFill>
                  <a:srgbClr val="002060"/>
                </a:solidFill>
              </a:rPr>
              <a:t>da je obstoječe (suspendirano) fiskalno pravilo EU: </a:t>
            </a:r>
          </a:p>
          <a:p>
            <a:pPr lvl="2" defTabSz="844083">
              <a:spcBef>
                <a:spcPts val="369"/>
              </a:spcBef>
              <a:buClr>
                <a:srgbClr val="7F7F7F"/>
              </a:buClr>
            </a:pPr>
            <a:endParaRPr lang="sl-SI" sz="2000" dirty="0">
              <a:solidFill>
                <a:srgbClr val="002060"/>
              </a:solidFill>
            </a:endParaRPr>
          </a:p>
          <a:p>
            <a:pPr lvl="3" defTabSz="844083">
              <a:spcBef>
                <a:spcPts val="369"/>
              </a:spcBef>
              <a:buClr>
                <a:srgbClr val="7F7F7F"/>
              </a:buClr>
            </a:pPr>
            <a:r>
              <a:rPr lang="sl-SI" sz="2000" b="1" dirty="0">
                <a:solidFill>
                  <a:srgbClr val="002060"/>
                </a:solidFill>
              </a:rPr>
              <a:t>Prociklično</a:t>
            </a:r>
            <a:r>
              <a:rPr lang="sl-SI" sz="2000" dirty="0">
                <a:solidFill>
                  <a:srgbClr val="002060"/>
                </a:solidFill>
              </a:rPr>
              <a:t> </a:t>
            </a:r>
          </a:p>
          <a:p>
            <a:pPr lvl="4" defTabSz="844083">
              <a:spcBef>
                <a:spcPts val="369"/>
              </a:spcBef>
              <a:buClr>
                <a:srgbClr val="7F7F7F"/>
              </a:buClr>
            </a:pPr>
            <a:r>
              <a:rPr lang="sl-SI" sz="1800" dirty="0">
                <a:solidFill>
                  <a:srgbClr val="002060"/>
                </a:solidFill>
              </a:rPr>
              <a:t>zaradi nezanesljivosti ocen potencialnega BDP (output gap): (ocene potencialnega BDP so občutljive na ciklična nihanja BDP, ki izhajajo iz šokov povpraševanja, tranzitorni šoki vplivajo na premik potencialnega outputa (Coibion et al, 2017, etc.)) </a:t>
            </a:r>
          </a:p>
          <a:p>
            <a:pPr lvl="3" defTabSz="844083">
              <a:spcBef>
                <a:spcPts val="369"/>
              </a:spcBef>
              <a:buClr>
                <a:srgbClr val="7F7F7F"/>
              </a:buClr>
            </a:pPr>
            <a:r>
              <a:rPr lang="sl-SI" sz="2000" b="1" dirty="0">
                <a:solidFill>
                  <a:srgbClr val="002060"/>
                </a:solidFill>
              </a:rPr>
              <a:t>Nezanesljivo</a:t>
            </a:r>
          </a:p>
          <a:p>
            <a:pPr lvl="4" defTabSz="844083">
              <a:spcBef>
                <a:spcPts val="369"/>
              </a:spcBef>
              <a:buClr>
                <a:srgbClr val="7F7F7F"/>
              </a:buClr>
            </a:pPr>
            <a:r>
              <a:rPr lang="sl-SI" sz="1800" dirty="0">
                <a:solidFill>
                  <a:srgbClr val="002060"/>
                </a:solidFill>
              </a:rPr>
              <a:t>Spreminjajoče se ocene cikličnega &amp; strukturnega salda z vsako novo napovedjo gospodarske rasti in novim letnikom ocene output gapa</a:t>
            </a:r>
          </a:p>
          <a:p>
            <a:pPr lvl="3" defTabSz="844083">
              <a:spcBef>
                <a:spcPts val="369"/>
              </a:spcBef>
              <a:buClr>
                <a:srgbClr val="7F7F7F"/>
              </a:buClr>
            </a:pPr>
            <a:r>
              <a:rPr lang="sl-SI" sz="2000" b="1" dirty="0">
                <a:solidFill>
                  <a:srgbClr val="002060"/>
                </a:solidFill>
              </a:rPr>
              <a:t>Neuporabno &amp; nevarno </a:t>
            </a:r>
            <a:r>
              <a:rPr lang="sl-SI" sz="2000" dirty="0">
                <a:solidFill>
                  <a:srgbClr val="002060"/>
                </a:solidFill>
              </a:rPr>
              <a:t>za načrtovanje dinamike javnih financ</a:t>
            </a:r>
          </a:p>
          <a:p>
            <a:pPr lvl="3" defTabSz="844083">
              <a:spcBef>
                <a:spcPts val="369"/>
              </a:spcBef>
              <a:buClr>
                <a:srgbClr val="7F7F7F"/>
              </a:buClr>
            </a:pPr>
            <a:r>
              <a:rPr lang="sl-SI" sz="2000" b="1" dirty="0">
                <a:solidFill>
                  <a:srgbClr val="002060"/>
                </a:solidFill>
              </a:rPr>
              <a:t>Nepregledno, neintuitivno &amp; težko komunicirati</a:t>
            </a:r>
            <a:r>
              <a:rPr lang="sl-SI" sz="2000" dirty="0">
                <a:solidFill>
                  <a:srgbClr val="002060"/>
                </a:solidFill>
              </a:rPr>
              <a:t> z javnostjo</a:t>
            </a:r>
          </a:p>
          <a:p>
            <a:pPr lvl="3" defTabSz="844083">
              <a:spcBef>
                <a:spcPts val="369"/>
              </a:spcBef>
              <a:buClr>
                <a:srgbClr val="7F7F7F"/>
              </a:buClr>
            </a:pPr>
            <a:r>
              <a:rPr lang="sl-SI" sz="2000" b="1" dirty="0">
                <a:solidFill>
                  <a:srgbClr val="002060"/>
                </a:solidFill>
              </a:rPr>
              <a:t>Hromi razvoj</a:t>
            </a:r>
          </a:p>
          <a:p>
            <a:pPr lvl="4" defTabSz="844083">
              <a:spcBef>
                <a:spcPts val="369"/>
              </a:spcBef>
              <a:buClr>
                <a:srgbClr val="7F7F7F"/>
              </a:buClr>
            </a:pPr>
            <a:r>
              <a:rPr lang="sl-SI" sz="1800" dirty="0">
                <a:solidFill>
                  <a:srgbClr val="002060"/>
                </a:solidFill>
              </a:rPr>
              <a:t>ne omogoča potrebnih javnih investicij ki dvigujejo potencialni BDP in dolgoročno vzdržnost javnih financ</a:t>
            </a:r>
          </a:p>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8863081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n-GB" dirty="0" err="1"/>
              <a:t>Težave</a:t>
            </a:r>
            <a:r>
              <a:rPr lang="en-GB" dirty="0"/>
              <a:t> s </a:t>
            </a:r>
            <a:r>
              <a:rPr lang="en-GB" dirty="0" err="1"/>
              <a:t>fiskalnim</a:t>
            </a:r>
            <a:r>
              <a:rPr lang="en-GB" dirty="0"/>
              <a:t> </a:t>
            </a:r>
            <a:r>
              <a:rPr lang="en-GB" dirty="0" err="1"/>
              <a:t>pravilom</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271463" y="1283334"/>
            <a:ext cx="9177335" cy="53460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endParaRPr lang="sl-SI" sz="2000" dirty="0">
              <a:solidFill>
                <a:srgbClr val="002060"/>
              </a:solidFill>
            </a:endParaRPr>
          </a:p>
          <a:p>
            <a:pPr lvl="2" defTabSz="844083">
              <a:spcBef>
                <a:spcPts val="369"/>
              </a:spcBef>
              <a:buClr>
                <a:srgbClr val="7F7F7F"/>
              </a:buClr>
            </a:pPr>
            <a:r>
              <a:rPr lang="sl-SI" sz="2000" dirty="0">
                <a:solidFill>
                  <a:srgbClr val="002060"/>
                </a:solidFill>
              </a:rPr>
              <a:t>Vendar je treba poudariti: </a:t>
            </a:r>
          </a:p>
          <a:p>
            <a:pPr lvl="2" defTabSz="844083">
              <a:spcBef>
                <a:spcPts val="369"/>
              </a:spcBef>
              <a:buClr>
                <a:srgbClr val="7F7F7F"/>
              </a:buClr>
            </a:pPr>
            <a:endParaRPr lang="sl-SI" sz="2000" dirty="0">
              <a:solidFill>
                <a:srgbClr val="002060"/>
              </a:solidFill>
            </a:endParaRPr>
          </a:p>
          <a:p>
            <a:pPr lvl="3" defTabSz="844083">
              <a:spcBef>
                <a:spcPts val="369"/>
              </a:spcBef>
              <a:buClr>
                <a:srgbClr val="7F7F7F"/>
              </a:buClr>
            </a:pPr>
            <a:r>
              <a:rPr lang="sl-SI" sz="2000" dirty="0">
                <a:solidFill>
                  <a:srgbClr val="002060"/>
                </a:solidFill>
              </a:rPr>
              <a:t>da se Slovenija sooča z dvema fiskalnima praviloma</a:t>
            </a:r>
          </a:p>
          <a:p>
            <a:pPr lvl="4" defTabSz="844083">
              <a:spcBef>
                <a:spcPts val="369"/>
              </a:spcBef>
              <a:buClr>
                <a:srgbClr val="7F7F7F"/>
              </a:buClr>
            </a:pPr>
            <a:r>
              <a:rPr lang="sl-SI" sz="1800" dirty="0">
                <a:solidFill>
                  <a:srgbClr val="002060"/>
                </a:solidFill>
              </a:rPr>
              <a:t>slovenskim in evropskim</a:t>
            </a:r>
          </a:p>
          <a:p>
            <a:pPr lvl="4" defTabSz="844083">
              <a:spcBef>
                <a:spcPts val="369"/>
              </a:spcBef>
              <a:buClr>
                <a:srgbClr val="7F7F7F"/>
              </a:buClr>
            </a:pPr>
            <a:r>
              <a:rPr lang="sl-SI" sz="1800" dirty="0">
                <a:solidFill>
                  <a:srgbClr val="002060"/>
                </a:solidFill>
              </a:rPr>
              <a:t>pri čemer obe temeljita na nezanesljivi metodologiji</a:t>
            </a:r>
          </a:p>
          <a:p>
            <a:pPr lvl="4" defTabSz="844083">
              <a:spcBef>
                <a:spcPts val="369"/>
              </a:spcBef>
              <a:buClr>
                <a:srgbClr val="7F7F7F"/>
              </a:buClr>
            </a:pPr>
            <a:endParaRPr lang="sl-SI" sz="1800" dirty="0">
              <a:solidFill>
                <a:srgbClr val="002060"/>
              </a:solidFill>
            </a:endParaRPr>
          </a:p>
          <a:p>
            <a:pPr lvl="3" defTabSz="844083">
              <a:spcBef>
                <a:spcPts val="369"/>
              </a:spcBef>
              <a:buClr>
                <a:srgbClr val="7F7F7F"/>
              </a:buClr>
            </a:pPr>
            <a:r>
              <a:rPr lang="sl-SI" sz="1800" dirty="0">
                <a:solidFill>
                  <a:srgbClr val="002060"/>
                </a:solidFill>
              </a:rPr>
              <a:t>Ob evropskem je potrebna tudi sprememba slovenskega FP, ki naj bo:</a:t>
            </a:r>
          </a:p>
          <a:p>
            <a:pPr lvl="4" defTabSz="844083">
              <a:spcBef>
                <a:spcPts val="369"/>
              </a:spcBef>
              <a:buClr>
                <a:srgbClr val="7F7F7F"/>
              </a:buClr>
            </a:pPr>
            <a:r>
              <a:rPr lang="sl-SI" sz="1800" dirty="0">
                <a:solidFill>
                  <a:srgbClr val="002060"/>
                </a:solidFill>
              </a:rPr>
              <a:t>brez metodologije proizvodne vrzeli</a:t>
            </a:r>
          </a:p>
          <a:p>
            <a:pPr lvl="4" defTabSz="844083">
              <a:spcBef>
                <a:spcPts val="369"/>
              </a:spcBef>
              <a:buClr>
                <a:srgbClr val="7F7F7F"/>
              </a:buClr>
            </a:pPr>
            <a:r>
              <a:rPr lang="sl-SI" sz="1800" dirty="0">
                <a:solidFill>
                  <a:srgbClr val="002060"/>
                </a:solidFill>
              </a:rPr>
              <a:t>intuitivno in transparentno</a:t>
            </a:r>
          </a:p>
          <a:p>
            <a:pPr lvl="4" defTabSz="844083">
              <a:spcBef>
                <a:spcPts val="369"/>
              </a:spcBef>
              <a:buClr>
                <a:srgbClr val="7F7F7F"/>
              </a:buClr>
            </a:pPr>
            <a:r>
              <a:rPr lang="sl-SI" sz="1800" dirty="0">
                <a:solidFill>
                  <a:srgbClr val="002060"/>
                </a:solidFill>
              </a:rPr>
              <a:t>omogoča dolgoročno prilagajanje dolga (in ne deficita)</a:t>
            </a:r>
          </a:p>
          <a:p>
            <a:pPr lvl="4" defTabSz="844083">
              <a:spcBef>
                <a:spcPts val="369"/>
              </a:spcBef>
              <a:buClr>
                <a:srgbClr val="7F7F7F"/>
              </a:buClr>
            </a:pPr>
            <a:r>
              <a:rPr lang="sl-SI" sz="1800" dirty="0">
                <a:solidFill>
                  <a:srgbClr val="002060"/>
                </a:solidFill>
              </a:rPr>
              <a:t>z vključeno izhodno klavzulo</a:t>
            </a:r>
          </a:p>
          <a:p>
            <a:pPr lvl="4" defTabSz="844083">
              <a:spcBef>
                <a:spcPts val="369"/>
              </a:spcBef>
              <a:buClr>
                <a:srgbClr val="7F7F7F"/>
              </a:buClr>
            </a:pPr>
            <a:r>
              <a:rPr lang="sl-SI" sz="1800" dirty="0">
                <a:solidFill>
                  <a:srgbClr val="002060"/>
                </a:solidFill>
              </a:rPr>
              <a:t>ne sme postati nacionalno določena cokla v razvoju</a:t>
            </a:r>
            <a:endParaRPr lang="sl-SI" sz="2000" dirty="0">
              <a:solidFill>
                <a:srgbClr val="002060"/>
              </a:solidFill>
            </a:endParaRP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16136408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SHPNAME" val="DRAFT"/>
</p:tagLst>
</file>

<file path=ppt/tags/tag2.xml><?xml version="1.0" encoding="utf-8"?>
<p:tagLst xmlns:a="http://schemas.openxmlformats.org/drawingml/2006/main" xmlns:r="http://schemas.openxmlformats.org/officeDocument/2006/relationships" xmlns:p="http://schemas.openxmlformats.org/presentationml/2006/main">
  <p:tag name="SHPNAME" val="DRAFT"/>
</p:tagLst>
</file>

<file path=ppt/tags/tag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ags/tag5.xml><?xml version="1.0" encoding="utf-8"?>
<p:tagLst xmlns:a="http://schemas.openxmlformats.org/drawingml/2006/main" xmlns:r="http://schemas.openxmlformats.org/officeDocument/2006/relationships" xmlns:p="http://schemas.openxmlformats.org/presentationml/2006/main">
  <p:tag name="SHPNAME" val="DRAFT"/>
</p:tagLst>
</file>

<file path=ppt/tags/tag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rant Thornton UK_Report Template">
  <a:themeElements>
    <a:clrScheme name="GT template">
      <a:dk1>
        <a:srgbClr val="262626"/>
      </a:dk1>
      <a:lt1>
        <a:sysClr val="window" lastClr="FFFFFF"/>
      </a:lt1>
      <a:dk2>
        <a:srgbClr val="4F2D7F"/>
      </a:dk2>
      <a:lt2>
        <a:srgbClr val="009B76"/>
      </a:lt2>
      <a:accent1>
        <a:srgbClr val="C30045"/>
      </a:accent1>
      <a:accent2>
        <a:srgbClr val="EAAB00"/>
      </a:accent2>
      <a:accent3>
        <a:srgbClr val="7AB800"/>
      </a:accent3>
      <a:accent4>
        <a:srgbClr val="006D55"/>
      </a:accent4>
      <a:accent5>
        <a:srgbClr val="E7DED0"/>
      </a:accent5>
      <a:accent6>
        <a:srgbClr val="7F7F7F"/>
      </a:accent6>
      <a:hlink>
        <a:srgbClr val="009B76"/>
      </a:hlink>
      <a:folHlink>
        <a:srgbClr val="4F2D7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spPr>
      <a:bodyPr lIns="54000" tIns="54000" rIns="54000" bIns="54000" rtlCol="0" anchor="ctr"/>
      <a:lstStyle>
        <a:defPPr algn="ctr">
          <a:defRPr sz="800" dirty="0" err="1"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spAutoFit/>
      </a:bodyPr>
      <a:lstStyle>
        <a:defPPr>
          <a:defRPr sz="1050" dirty="0" err="1" smtClean="0"/>
        </a:defPPr>
      </a:lstStyle>
    </a:txDef>
  </a:objectDefaults>
  <a:extraClrSchemeLst/>
  <a:extLst>
    <a:ext uri="{05A4C25C-085E-4340-85A3-A5531E510DB2}">
      <thm15:themeFamily xmlns:thm15="http://schemas.microsoft.com/office/thememl/2012/main" name="Grant Thornton UK_TAS Report Template.potx" id="{6CC868C9-3775-41A2-8A24-E49F9A1A7872}" vid="{4C826942-B075-4314-BF66-3E034A6977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ettings xmlns="http://hamilton-brown.com/office">
  <HB.PowerPoint.Services.SaveTasks.TemplateTargetSettings xmlns="">{"ActiveTarget":{"$type":"HB.PowerPoint.Services.SaveTasks.PresentationTemplateSaveTarget, HB.PowerPoint.Services","Tasks":{"$type":"System.Collections.Generic.HashSet`1[[System.Type, mscorlib]], System.Core","$values":["HB.PowerPoint.Services.SaveTasks.SaveFields, HB.PowerPoint.Services, Version=1.0.0.0, Culture=neutral, PublicKeyToken=null"]}}}</HB.PowerPoint.Services.SaveTasks.TemplateTargetSettings>
  <HB.PowerPoint.Services.LiveObjects.PresentationLiveShapes xmlns="">{"Shapes":[],"Components":{}}</HB.PowerPoint.Services.LiveObjects.PresentationLiveShapes>
  <HB.PowerPoint.Services.Templates.Fields.PresentationTemplateFields xmlns="">{"TemplateFields":[],"TemplateFieldRangeInfo":[]}</HB.PowerPoint.Services.Templates.Fields.PresentationTemplateFields>
</Settings>
</file>

<file path=customXml/itemProps1.xml><?xml version="1.0" encoding="utf-8"?>
<ds:datastoreItem xmlns:ds="http://schemas.openxmlformats.org/officeDocument/2006/customXml" ds:itemID="{4A6D3A0E-F3E1-4148-9F31-3D59E4423A67}">
  <ds:schemaRefs>
    <ds:schemaRef ds:uri="http://hamilton-brown.com/office"/>
    <ds:schemaRef ds:uri=""/>
  </ds:schemaRefs>
</ds:datastoreItem>
</file>

<file path=docProps/app.xml><?xml version="1.0" encoding="utf-8"?>
<Properties xmlns="http://schemas.openxmlformats.org/officeDocument/2006/extended-properties" xmlns:vt="http://schemas.openxmlformats.org/officeDocument/2006/docPropsVTypes">
  <Template>Grant Thornton UK_TAS Report Template</Template>
  <TotalTime>132138</TotalTime>
  <Words>1687</Words>
  <Application>Microsoft Office PowerPoint</Application>
  <PresentationFormat>A4 (210 x 297 mm)</PresentationFormat>
  <Paragraphs>198</Paragraphs>
  <Slides>18</Slides>
  <Notes>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18</vt:i4>
      </vt:variant>
    </vt:vector>
  </HeadingPairs>
  <TitlesOfParts>
    <vt:vector size="27" baseType="lpstr">
      <vt:lpstr>Arial</vt:lpstr>
      <vt:lpstr>Arial Narrow</vt:lpstr>
      <vt:lpstr>Calibri</vt:lpstr>
      <vt:lpstr>Calibri Light</vt:lpstr>
      <vt:lpstr>Garamond</vt:lpstr>
      <vt:lpstr>Symbol</vt:lpstr>
      <vt:lpstr>System Font Regular</vt:lpstr>
      <vt:lpstr>Custom Design</vt:lpstr>
      <vt:lpstr>2_Grant Thornton UK_Report Template</vt:lpstr>
      <vt:lpstr>Dileme glede novega fiskalnega pravila</vt:lpstr>
      <vt:lpstr>Zakaj novo fiskalno pravilo?</vt:lpstr>
      <vt:lpstr>Primer 1: Napake v ocenah output gapa za leto 2007 (% BDP)</vt:lpstr>
      <vt:lpstr>Primer 1: Struktura napake v ocenah EK za leto 2007</vt:lpstr>
      <vt:lpstr>PowerPointova predstavitev</vt:lpstr>
      <vt:lpstr>PowerPointova predstavitev</vt:lpstr>
      <vt:lpstr>Primer 3: Dvomi EK v lastne ocene (2018)</vt:lpstr>
      <vt:lpstr>Zakaj novo fiskalno pravilo?</vt:lpstr>
      <vt:lpstr>Težave s fiskalnim pravilom</vt:lpstr>
      <vt:lpstr>Kakšno naj bo novo evropsko fiskalno pravilo?</vt:lpstr>
      <vt:lpstr>Kakšno naj bo novo evropsko fiskalno pravilo?</vt:lpstr>
      <vt:lpstr>Plauzibilni predlog fiskalnega pravila</vt:lpstr>
      <vt:lpstr>Plauzibilni predlog fiskalnega pravila</vt:lpstr>
      <vt:lpstr>Prednosti &amp; slabosti</vt:lpstr>
      <vt:lpstr>Simulacije predlaganega fiskalnega pravila</vt:lpstr>
      <vt:lpstr>Simulacije predlaganega fiskalnega pravila</vt:lpstr>
      <vt:lpstr>Plauzibilnost predloga</vt:lpstr>
      <vt:lpstr>Hvala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JD1</dc:creator>
  <cp:lastModifiedBy>Erika Fratnik Brajdih</cp:lastModifiedBy>
  <cp:revision>546</cp:revision>
  <cp:lastPrinted>2015-06-17T15:13:26Z</cp:lastPrinted>
  <dcterms:created xsi:type="dcterms:W3CDTF">2019-01-22T17:07:37Z</dcterms:created>
  <dcterms:modified xsi:type="dcterms:W3CDTF">2022-01-27T13:00:59Z</dcterms:modified>
</cp:coreProperties>
</file>