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5" r:id="rId9"/>
    <p:sldId id="261" r:id="rId10"/>
    <p:sldId id="263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F7573-E12B-4C81-93A2-AC84313BB413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153FB3-F109-490A-BFCA-4B179CAB1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468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153FB3-F109-490A-BFCA-4B179CAB1FA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306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F50EE-9EBF-4C1A-8EC9-C60A969C6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99122D-6362-4494-9606-DAB12286CB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C05C4C-1C8F-46F4-BB96-7733CC0C1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9E6AC-E253-40CA-BCC0-808D5B86DC52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3176A-5DB0-4CFE-AF60-3DEC999BF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4A15D0-973F-40E0-ABEF-3B761E77D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AB27-0AD8-4D8B-94EB-20FF43903E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11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5728F-FDCA-4DAC-9F0C-057C3C0EB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F2ABCB-CCF0-4514-B26D-A67F3D070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EC674-D687-4EF7-BFED-7D7E5B0CD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9E6AC-E253-40CA-BCC0-808D5B86DC52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1E271-2101-4681-AF80-FA84D2374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3C7B1-AC5A-43FB-9040-BF2D26E4E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AB27-0AD8-4D8B-94EB-20FF43903E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138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46D372-2EFC-4A91-A46D-84473D942E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DBA250-A4EF-4A76-AC8B-85ABBC8D54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179630-0777-4838-ABBE-B4CA73A92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9E6AC-E253-40CA-BCC0-808D5B86DC52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7BAC3D-5266-4AA1-B051-7AF19008C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54524D-DC62-41E6-A26D-E0D4B09D2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AB27-0AD8-4D8B-94EB-20FF43903E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637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B33F9-0B34-46B8-96CE-0CBF1499B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0CE95-765B-4907-B916-960A88685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CC074-7F61-476F-BDE9-4C102A523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9E6AC-E253-40CA-BCC0-808D5B86DC52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20C550-16FA-4967-937D-D55F10164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C565B3-AEAC-4569-B715-E3815B6A5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AB27-0AD8-4D8B-94EB-20FF43903E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27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F6C15-6A99-473E-93FD-0BC503E49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03F1D6-44DF-4FC9-A8F1-A7ED911EC0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4A4FCF-5C08-49A8-8E97-AE581DE36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9E6AC-E253-40CA-BCC0-808D5B86DC52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F8159-68A4-44C4-A6B0-9C6057A94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EDAB8D-66F8-4829-A5A7-497633C28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AB27-0AD8-4D8B-94EB-20FF43903E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473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333D5-732E-4422-8E88-B31DFD5CA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D8ECD-4808-48E1-8275-29816F331A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AEB040-7A02-4885-A2D6-8B4CC263BE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0F4E7-B887-4E1D-B9BB-98757286C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9E6AC-E253-40CA-BCC0-808D5B86DC52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2FF7AF-DCBB-42E2-860D-C84D948CD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F93AA1-F121-45BC-BE66-9E9B2A58E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AB27-0AD8-4D8B-94EB-20FF43903E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835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CE994-484B-4F77-8C57-B22DE6579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372243-D3BA-4965-88D3-53DE048C8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CD1458-875F-4A8C-AE5E-C423F0B989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FB9342-F0FF-4C10-AA8A-3A8DB476CA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E6DD57-0010-48D4-822D-881E83C9B9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D7DA59-E01F-4809-9971-EC55FC7A6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9E6AC-E253-40CA-BCC0-808D5B86DC52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6D3DAC-FED7-4B57-8E0A-CE7524D3F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29C271-26A6-4A2D-AD87-E2D7CDBF5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AB27-0AD8-4D8B-94EB-20FF43903E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162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3D1D2-94F1-4090-964A-D7466C28A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DAD9E8-4867-4F29-8FC5-5F403FAB3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9E6AC-E253-40CA-BCC0-808D5B86DC52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B40DFF-323C-4BEA-B163-D68D989A3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32EA13-9FC7-41B4-9D08-40B1258A2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AB27-0AD8-4D8B-94EB-20FF43903E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991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4373AD-C4EB-4EF4-B4BA-F83B0DD00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9E6AC-E253-40CA-BCC0-808D5B86DC52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2E2435-A340-4F5D-8D10-CBCD241C2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B9952C-C3CD-44DA-882F-47DF0F382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AB27-0AD8-4D8B-94EB-20FF43903E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215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7F4DE-E9E3-4D05-872A-A3D0D7EB0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D6F31-3705-4EF1-84B2-93D7988DC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4725B1-A5BC-4CC1-8314-EDD8BB843C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3A233D-5D1C-4415-837D-D125FE847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9E6AC-E253-40CA-BCC0-808D5B86DC52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CE02D-756E-4D70-BE41-450661A3A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7126E0-AE00-4CB9-841C-5AB289A22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AB27-0AD8-4D8B-94EB-20FF43903E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50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97C9C-996E-4849-80BD-0FC923715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813982-6BF7-4E05-9975-CCC7799937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B11F75-3F84-45FE-B875-2BC729A8A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D96C08-CFCC-4D29-BAE5-33264130D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9E6AC-E253-40CA-BCC0-808D5B86DC52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2FC609-DDAC-4A73-B00B-7AB04B9EC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8D0741-981D-413D-A92C-487D567E6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AB27-0AD8-4D8B-94EB-20FF43903E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883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008A42-5605-4475-B4CC-ABAD0ED95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104BFD-ACB4-40E0-A240-4A0EB62F8B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2AB4B-AF07-446B-A047-A8DC57035B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9E6AC-E253-40CA-BCC0-808D5B86DC52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2797E1-B885-4C8C-A3F5-58095D161A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212CBB-ECBC-4B38-B961-F2FB684EAD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6AB27-0AD8-4D8B-94EB-20FF43903E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534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3320D-D5CA-4371-ABA7-1521E9F53C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Reforma fiskalnih pravil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042C03-ED64-46D2-A5E7-A92A3DBE77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/>
              <a:t>Anže Burger</a:t>
            </a:r>
          </a:p>
          <a:p>
            <a:r>
              <a:rPr lang="sl-SI" dirty="0"/>
              <a:t>FDV UL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1038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2706"/>
            <a:ext cx="12563856" cy="8375904"/>
          </a:xfrm>
        </p:spPr>
      </p:pic>
    </p:spTree>
    <p:extLst>
      <p:ext uri="{BB962C8B-B14F-4D97-AF65-F5344CB8AC3E}">
        <p14:creationId xmlns:p14="http://schemas.microsoft.com/office/powerpoint/2010/main" val="2609105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Cilji prenovljenih fiskalnih pravil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Poenostavitev – ocene proizvodne vrzeli in </a:t>
            </a:r>
            <a:r>
              <a:rPr lang="el-GR" dirty="0"/>
              <a:t>ε</a:t>
            </a:r>
            <a:r>
              <a:rPr lang="sl-SI" dirty="0"/>
              <a:t> problematične</a:t>
            </a:r>
          </a:p>
          <a:p>
            <a:r>
              <a:rPr lang="sl-SI" dirty="0"/>
              <a:t>Realistični cilj – osrednja ciljna spremenljivka mora biti JD/BDP</a:t>
            </a:r>
          </a:p>
          <a:p>
            <a:r>
              <a:rPr lang="sl-SI" dirty="0"/>
              <a:t>Fleksibilen – fiskalni prostor za stabilizacijo ob velikih šokih, za javne dolgoročne investicije in za izdatke z evropsko dodano vrednostjo</a:t>
            </a:r>
          </a:p>
          <a:p>
            <a:pPr marL="0" indent="0">
              <a:buNone/>
            </a:pPr>
            <a:r>
              <a:rPr lang="sl-SI" dirty="0"/>
              <a:t>Še vedno pa:</a:t>
            </a:r>
          </a:p>
          <a:p>
            <a:r>
              <a:rPr lang="sl-SI" dirty="0"/>
              <a:t>zmanjšuje </a:t>
            </a:r>
            <a:r>
              <a:rPr lang="sl-SI" dirty="0" err="1"/>
              <a:t>everjetnost</a:t>
            </a:r>
            <a:r>
              <a:rPr lang="sl-SI" dirty="0"/>
              <a:t> dolžniške krize in fiskalne dominance nad denarno politiko</a:t>
            </a:r>
          </a:p>
          <a:p>
            <a:r>
              <a:rPr lang="sl-SI" dirty="0"/>
              <a:t>omogoča DČ </a:t>
            </a:r>
            <a:r>
              <a:rPr lang="sl-SI" dirty="0" err="1"/>
              <a:t>dovoljšnjo</a:t>
            </a:r>
            <a:r>
              <a:rPr lang="sl-SI" dirty="0"/>
              <a:t> </a:t>
            </a:r>
            <a:r>
              <a:rPr lang="sl-SI" dirty="0" err="1"/>
              <a:t>fleksibinost</a:t>
            </a:r>
            <a:r>
              <a:rPr lang="sl-SI" dirty="0"/>
              <a:t> za </a:t>
            </a:r>
            <a:r>
              <a:rPr lang="sl-SI" dirty="0" err="1"/>
              <a:t>proticiklično</a:t>
            </a:r>
            <a:r>
              <a:rPr lang="sl-SI" dirty="0"/>
              <a:t> fiskalno politiko</a:t>
            </a:r>
          </a:p>
        </p:txBody>
      </p:sp>
    </p:spTree>
    <p:extLst>
      <p:ext uri="{BB962C8B-B14F-4D97-AF65-F5344CB8AC3E}">
        <p14:creationId xmlns:p14="http://schemas.microsoft.com/office/powerpoint/2010/main" val="1217661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Konkretne ideje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/>
              <a:t>Nekaj predlogov gre v smeri določitve srednjeročnega cilja za razmerje JD/BDP, ki se operacionalizira z večletnim instrumentom mejo neto primarnih izdatkov (</a:t>
            </a:r>
            <a:r>
              <a:rPr lang="sl-SI" dirty="0" err="1"/>
              <a:t>Andrle</a:t>
            </a:r>
            <a:r>
              <a:rPr lang="sl-SI" dirty="0"/>
              <a:t> et </a:t>
            </a:r>
            <a:r>
              <a:rPr lang="sl-SI" dirty="0" err="1"/>
              <a:t>al</a:t>
            </a:r>
            <a:r>
              <a:rPr lang="sl-SI" dirty="0"/>
              <a:t>. 2015; </a:t>
            </a:r>
            <a:r>
              <a:rPr lang="sl-SI" dirty="0" err="1"/>
              <a:t>Bénassy-Quéré</a:t>
            </a:r>
            <a:r>
              <a:rPr lang="sl-SI" dirty="0"/>
              <a:t> et </a:t>
            </a:r>
            <a:r>
              <a:rPr lang="sl-SI" dirty="0" err="1"/>
              <a:t>al</a:t>
            </a:r>
            <a:r>
              <a:rPr lang="sl-SI" dirty="0"/>
              <a:t>. (2018); </a:t>
            </a:r>
            <a:r>
              <a:rPr lang="sl-SI" dirty="0" err="1"/>
              <a:t>Darvas</a:t>
            </a:r>
            <a:r>
              <a:rPr lang="sl-SI" dirty="0"/>
              <a:t> et </a:t>
            </a:r>
            <a:r>
              <a:rPr lang="sl-SI" dirty="0" err="1"/>
              <a:t>al</a:t>
            </a:r>
            <a:r>
              <a:rPr lang="sl-SI" dirty="0"/>
              <a:t>. (2018); </a:t>
            </a:r>
            <a:r>
              <a:rPr lang="sl-SI" dirty="0" err="1"/>
              <a:t>European</a:t>
            </a:r>
            <a:r>
              <a:rPr lang="sl-SI" dirty="0"/>
              <a:t> </a:t>
            </a:r>
            <a:r>
              <a:rPr lang="sl-SI" dirty="0" err="1"/>
              <a:t>Fiscal</a:t>
            </a:r>
            <a:r>
              <a:rPr lang="sl-SI" dirty="0"/>
              <a:t> </a:t>
            </a:r>
            <a:r>
              <a:rPr lang="sl-SI" dirty="0" err="1"/>
              <a:t>Board</a:t>
            </a:r>
            <a:r>
              <a:rPr lang="sl-SI" dirty="0"/>
              <a:t> (2019, 2020); Martin et </a:t>
            </a:r>
            <a:r>
              <a:rPr lang="sl-SI" dirty="0" err="1"/>
              <a:t>al</a:t>
            </a:r>
            <a:r>
              <a:rPr lang="sl-SI" dirty="0"/>
              <a:t>. (2021); </a:t>
            </a:r>
            <a:r>
              <a:rPr lang="sl-SI" dirty="0" err="1"/>
              <a:t>Giavazzi</a:t>
            </a:r>
            <a:r>
              <a:rPr lang="sl-SI" dirty="0"/>
              <a:t> et </a:t>
            </a:r>
            <a:r>
              <a:rPr lang="sl-SI" dirty="0" err="1"/>
              <a:t>al</a:t>
            </a:r>
            <a:r>
              <a:rPr lang="sl-SI" dirty="0"/>
              <a:t>. (2021):</a:t>
            </a:r>
          </a:p>
          <a:p>
            <a:r>
              <a:rPr lang="sl-SI" dirty="0"/>
              <a:t>dve vrsti izdatkov in JD: dolgoročni (</a:t>
            </a:r>
            <a:r>
              <a:rPr lang="sl-SI" dirty="0" err="1"/>
              <a:t>slow-speed</a:t>
            </a:r>
            <a:r>
              <a:rPr lang="sl-SI" dirty="0"/>
              <a:t>) in kratkoročni (</a:t>
            </a:r>
            <a:r>
              <a:rPr lang="sl-SI" dirty="0" err="1"/>
              <a:t>fast-speed</a:t>
            </a:r>
            <a:r>
              <a:rPr lang="sl-SI" dirty="0"/>
              <a:t>)</a:t>
            </a:r>
          </a:p>
          <a:p>
            <a:r>
              <a:rPr lang="sl-SI" dirty="0"/>
              <a:t>ohranitev dolgoročnega cilja JD/BDP na 60%, vendar</a:t>
            </a:r>
          </a:p>
          <a:p>
            <a:r>
              <a:rPr lang="sl-SI" dirty="0"/>
              <a:t>določitev srednjeročnega cilja: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4510" y="5211468"/>
            <a:ext cx="4983598" cy="576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639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9204960" y="1387010"/>
            <a:ext cx="1374648" cy="0"/>
          </a:xfrm>
          <a:prstGeom prst="line">
            <a:avLst/>
          </a:prstGeom>
          <a:ln w="76200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1353800" y="1377887"/>
            <a:ext cx="487680" cy="1"/>
          </a:xfrm>
          <a:prstGeom prst="line">
            <a:avLst/>
          </a:prstGeom>
          <a:ln w="76200"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0261"/>
            <a:ext cx="10515600" cy="1325563"/>
          </a:xfrm>
        </p:spPr>
        <p:txBody>
          <a:bodyPr/>
          <a:lstStyle/>
          <a:p>
            <a:r>
              <a:rPr lang="sl-SI" dirty="0"/>
              <a:t>Primeri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4078224"/>
            <a:ext cx="441960" cy="188366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5" name="Rectangle 4"/>
          <p:cNvSpPr/>
          <p:nvPr/>
        </p:nvSpPr>
        <p:spPr>
          <a:xfrm>
            <a:off x="838200" y="3511296"/>
            <a:ext cx="441960" cy="56692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" name="Rectangle 5"/>
          <p:cNvSpPr/>
          <p:nvPr/>
        </p:nvSpPr>
        <p:spPr>
          <a:xfrm>
            <a:off x="4800600" y="4023360"/>
            <a:ext cx="441960" cy="193852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7" name="Rectangle 6"/>
          <p:cNvSpPr/>
          <p:nvPr/>
        </p:nvSpPr>
        <p:spPr>
          <a:xfrm>
            <a:off x="4800600" y="2084832"/>
            <a:ext cx="441960" cy="193852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8" name="Rectangle 7"/>
          <p:cNvSpPr/>
          <p:nvPr/>
        </p:nvSpPr>
        <p:spPr>
          <a:xfrm>
            <a:off x="8763000" y="2788920"/>
            <a:ext cx="441960" cy="317296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8763000" y="1644948"/>
            <a:ext cx="441960" cy="114397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cxnSp>
        <p:nvCxnSpPr>
          <p:cNvPr id="11" name="Straight Connector 10"/>
          <p:cNvCxnSpPr/>
          <p:nvPr/>
        </p:nvCxnSpPr>
        <p:spPr>
          <a:xfrm>
            <a:off x="566928" y="3227832"/>
            <a:ext cx="9253728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31567" y="6062478"/>
                <a:ext cx="1828962" cy="454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l-SI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sl-SI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l-SI" sz="28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sl-SI" sz="2800" dirty="0"/>
                            <m:t> </m:t>
                          </m:r>
                        </m:e>
                        <m:sub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+10</m:t>
                          </m:r>
                        </m:sub>
                      </m:sSub>
                      <m:r>
                        <a:rPr lang="sl-SI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l-SI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sl-SI" sz="2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567" y="6062478"/>
                <a:ext cx="1828962" cy="4540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3239" y="4500714"/>
                <a:ext cx="42748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l-SI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sl-SI" sz="2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39" y="4500714"/>
                <a:ext cx="427489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Left Brace 13"/>
          <p:cNvSpPr/>
          <p:nvPr/>
        </p:nvSpPr>
        <p:spPr>
          <a:xfrm>
            <a:off x="490728" y="3511296"/>
            <a:ext cx="347472" cy="24505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38200" y="4736592"/>
                <a:ext cx="654410" cy="4498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l-SI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sl-SI" sz="28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736592"/>
                <a:ext cx="654410" cy="4498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35450" y="3532409"/>
                <a:ext cx="621196" cy="4498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l-SI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sl-SI" sz="2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450" y="3532409"/>
                <a:ext cx="621196" cy="44980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800600" y="2553525"/>
                <a:ext cx="621196" cy="4498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l-SI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sl-SI" sz="28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2553525"/>
                <a:ext cx="621196" cy="4498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800600" y="4716159"/>
                <a:ext cx="654410" cy="4498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l-SI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sl-SI" sz="2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716159"/>
                <a:ext cx="654410" cy="44980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763000" y="4716158"/>
                <a:ext cx="654410" cy="4498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l-SI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sl-SI" sz="28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00" y="4716158"/>
                <a:ext cx="654410" cy="44980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8763000" y="1940400"/>
                <a:ext cx="621196" cy="4498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l-SI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sl-SI" sz="28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00" y="1940400"/>
                <a:ext cx="621196" cy="44980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949439" y="3766769"/>
                <a:ext cx="42748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l-SI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sl-SI" sz="2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9439" y="3766769"/>
                <a:ext cx="427489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Left Brace 21"/>
          <p:cNvSpPr/>
          <p:nvPr/>
        </p:nvSpPr>
        <p:spPr>
          <a:xfrm>
            <a:off x="4419600" y="2084832"/>
            <a:ext cx="347472" cy="38770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995099" y="3551325"/>
                <a:ext cx="42748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l-SI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sl-SI" sz="28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5099" y="3551325"/>
                <a:ext cx="427489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Left Brace 23"/>
          <p:cNvSpPr/>
          <p:nvPr/>
        </p:nvSpPr>
        <p:spPr>
          <a:xfrm>
            <a:off x="8388080" y="1644947"/>
            <a:ext cx="347472" cy="431694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368040" y="6048756"/>
                <a:ext cx="4398768" cy="4677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l-SI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sl-SI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l-SI" sz="28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sl-SI" sz="2800" dirty="0"/>
                            <m:t> </m:t>
                          </m:r>
                        </m:e>
                        <m:sub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+10</m:t>
                          </m:r>
                        </m:sub>
                      </m:sSub>
                      <m:r>
                        <a:rPr lang="sl-SI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l-SI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sl-SI" sz="2800" b="0" i="1" smtClean="0">
                          <a:latin typeface="Cambria Math" panose="02040503050406030204" pitchFamily="18" charset="0"/>
                        </a:rPr>
                        <m:t>−10</m:t>
                      </m:r>
                      <m:r>
                        <a:rPr lang="sl-SI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sl-SI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sl-SI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l-SI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sl-SI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sl-SI" sz="28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sl-SI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sl-SI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sl-SI" sz="28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8040" y="6048756"/>
                <a:ext cx="4398768" cy="4677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858364" y="3012388"/>
                <a:ext cx="44307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sl-SI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sl-SI" sz="28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8364" y="3012388"/>
                <a:ext cx="443070" cy="43088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021897" y="889292"/>
                <a:ext cx="6136616" cy="4885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l-SI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sl-SI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l-SI" sz="28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sl-SI" sz="2800" dirty="0"/>
                            <m:t> </m:t>
                          </m:r>
                        </m:e>
                        <m:sub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+10</m:t>
                          </m:r>
                        </m:sub>
                      </m:sSub>
                      <m:r>
                        <a:rPr lang="sl-SI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l-SI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sl-SI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sl-SI" sz="2800" b="0" i="1" smtClean="0">
                          <a:latin typeface="Cambria Math" panose="02040503050406030204" pitchFamily="18" charset="0"/>
                        </a:rPr>
                        <m:t>−10</m:t>
                      </m:r>
                      <m:d>
                        <m:dPr>
                          <m:begChr m:val="["/>
                          <m:endChr m:val="]"/>
                          <m:ctrlPr>
                            <a:rPr lang="sl-SI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d>
                            <m:dPr>
                              <m:ctrlPr>
                                <a:rPr lang="sl-SI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sl-SI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l-SI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sl-SI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𝐹</m:t>
                                  </m:r>
                                  <m:r>
                                    <a:rPr lang="sl-SI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sl-SI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sl-SI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sl-SI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l-SI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p>
                                  <m:r>
                                    <a:rPr lang="sl-SI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e>
                          </m:d>
                          <m:r>
                            <a:rPr lang="sl-SI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sl-SI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  <m:sSub>
                            <m:sSubPr>
                              <m:ctrlPr>
                                <a:rPr lang="sl-SI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l-SI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sl-SI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sl-SI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sl-SI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sl-SI" sz="28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1897" y="889292"/>
                <a:ext cx="6136616" cy="48859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/>
          <p:nvPr/>
        </p:nvCxnSpPr>
        <p:spPr>
          <a:xfrm>
            <a:off x="9527090" y="2788919"/>
            <a:ext cx="9144" cy="438912"/>
          </a:xfrm>
          <a:prstGeom prst="line">
            <a:avLst/>
          </a:prstGeom>
          <a:ln w="76200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9527090" y="1644947"/>
            <a:ext cx="0" cy="1133479"/>
          </a:xfrm>
          <a:prstGeom prst="line">
            <a:avLst/>
          </a:prstGeom>
          <a:ln w="76200"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567424" y="2094352"/>
            <a:ext cx="0" cy="1133479"/>
          </a:xfrm>
          <a:prstGeom prst="line">
            <a:avLst/>
          </a:prstGeom>
          <a:ln w="76200"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367272" y="6516513"/>
            <a:ext cx="1130808" cy="0"/>
          </a:xfrm>
          <a:prstGeom prst="line">
            <a:avLst/>
          </a:prstGeom>
          <a:ln w="76200"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8706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Konkretne ideje (nadaljevanje)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1479"/>
          </a:xfrm>
        </p:spPr>
        <p:txBody>
          <a:bodyPr>
            <a:normAutofit lnSpcReduction="10000"/>
          </a:bodyPr>
          <a:lstStyle/>
          <a:p>
            <a:r>
              <a:rPr lang="sl-SI" dirty="0"/>
              <a:t>Splošno odstopanje ostaja, tak dolg gre v dolgoročni segment</a:t>
            </a:r>
          </a:p>
          <a:p>
            <a:r>
              <a:rPr lang="sl-SI" dirty="0"/>
              <a:t>Problem </a:t>
            </a:r>
            <a:r>
              <a:rPr lang="sl-SI" dirty="0" err="1"/>
              <a:t>window-dressing</a:t>
            </a:r>
            <a:r>
              <a:rPr lang="sl-SI" dirty="0"/>
              <a:t>: relativno dobro rešen znotraj NGEU NOO, neizpolnjevanje ciljev vodi v prenos v kratkoročno tranšo dolga</a:t>
            </a:r>
          </a:p>
          <a:p>
            <a:r>
              <a:rPr lang="sl-SI" dirty="0"/>
              <a:t> Zgornja meja neto primarnih izdatkov se določi, da v 10 letih dosežemo srednjeročni cilj d</a:t>
            </a:r>
            <a:r>
              <a:rPr lang="sl-SI" baseline="-25000" dirty="0"/>
              <a:t>t+10</a:t>
            </a:r>
          </a:p>
          <a:p>
            <a:r>
              <a:rPr lang="sl-SI" dirty="0"/>
              <a:t>Vprašanje vnaprejšnjega zadolževanja na zalogo ob ugodnih razmerah na trgu ali pa privatizacij</a:t>
            </a:r>
          </a:p>
          <a:p>
            <a:r>
              <a:rPr lang="sl-SI" dirty="0"/>
              <a:t>Ciljanje zniževanja JD/BDP avtomatično odpre fiskalni prostor v primeru znižanja (r-g)</a:t>
            </a:r>
          </a:p>
          <a:p>
            <a:r>
              <a:rPr lang="sl-SI" dirty="0"/>
              <a:t>Še vedno ostaja spodbuda po konvergenci JD/BDP na d*</a:t>
            </a:r>
          </a:p>
          <a:p>
            <a:r>
              <a:rPr lang="sl-SI" dirty="0"/>
              <a:t>Vprašanje začetne alokacije dolgoročne tranše? 0% ali covid-19+NGEU</a:t>
            </a:r>
          </a:p>
        </p:txBody>
      </p:sp>
    </p:spTree>
    <p:extLst>
      <p:ext uri="{BB962C8B-B14F-4D97-AF65-F5344CB8AC3E}">
        <p14:creationId xmlns:p14="http://schemas.microsoft.com/office/powerpoint/2010/main" val="256374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Dodatne ideje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8760"/>
            <a:ext cx="10756392" cy="5102351"/>
          </a:xfrm>
        </p:spPr>
        <p:txBody>
          <a:bodyPr>
            <a:normAutofit fontScale="92500" lnSpcReduction="10000"/>
          </a:bodyPr>
          <a:lstStyle/>
          <a:p>
            <a:r>
              <a:rPr lang="sl-SI" dirty="0"/>
              <a:t>Bi bila potrebna sprememba primarne zakonodaje?</a:t>
            </a:r>
          </a:p>
          <a:p>
            <a:pPr lvl="1"/>
            <a:r>
              <a:rPr lang="sl-SI" dirty="0"/>
              <a:t>Do sedaj ne, le sekundarna + 2 medvladni pogodbi (TSCG in TESM)</a:t>
            </a:r>
          </a:p>
          <a:p>
            <a:pPr lvl="1"/>
            <a:r>
              <a:rPr lang="sl-SI" dirty="0"/>
              <a:t>Do kam takšno raztezanje primarne zakonodaje lahko še gre?</a:t>
            </a:r>
          </a:p>
          <a:p>
            <a:r>
              <a:rPr lang="sl-SI" dirty="0"/>
              <a:t>Večja usklajenost med denarno in fiskalno politiko:</a:t>
            </a:r>
          </a:p>
          <a:p>
            <a:pPr lvl="1"/>
            <a:r>
              <a:rPr lang="sl-SI" dirty="0"/>
              <a:t>2 režima fiskalne politike (efektivna spodnja meja </a:t>
            </a:r>
            <a:r>
              <a:rPr lang="sl-SI" dirty="0" err="1"/>
              <a:t>vs</a:t>
            </a:r>
            <a:r>
              <a:rPr lang="sl-SI" dirty="0"/>
              <a:t>. normalne razmere)</a:t>
            </a:r>
          </a:p>
          <a:p>
            <a:pPr lvl="1"/>
            <a:r>
              <a:rPr lang="sl-SI" dirty="0"/>
              <a:t>brez večje usklajenosti s fiskalno pol. bo ECB vedno težje zagotavljala prepoved monetarnega financiranja (123 TFEU), reševanja DČ (125 TFEU), finančno neodvisnost ECB (statut ECB) in princip proporcionalnosti (5 TFEU)</a:t>
            </a:r>
          </a:p>
          <a:p>
            <a:pPr lvl="1"/>
            <a:r>
              <a:rPr lang="sl-SI" dirty="0"/>
              <a:t>usklajevalni odbor med ECB in oblikovalci fiskalne politike</a:t>
            </a:r>
          </a:p>
          <a:p>
            <a:r>
              <a:rPr lang="sl-SI" dirty="0"/>
              <a:t>Sta enotni referenčni meji 3% in 60% smiselni </a:t>
            </a:r>
            <a:r>
              <a:rPr lang="sl-SI"/>
              <a:t>in pravno-formalno </a:t>
            </a:r>
            <a:r>
              <a:rPr lang="sl-SI" dirty="0"/>
              <a:t>nujni?</a:t>
            </a:r>
          </a:p>
          <a:p>
            <a:r>
              <a:rPr lang="sl-SI" dirty="0"/>
              <a:t>Variante: i)numerična pravila odpraviti (Blanchard et </a:t>
            </a:r>
            <a:r>
              <a:rPr lang="sl-SI" dirty="0" err="1"/>
              <a:t>al</a:t>
            </a:r>
            <a:r>
              <a:rPr lang="sl-SI" dirty="0"/>
              <a:t>. 2021), ii)referenčne vrednosti določiti za vsako državo posebej (Martin et </a:t>
            </a:r>
            <a:r>
              <a:rPr lang="sl-SI" dirty="0" err="1"/>
              <a:t>al</a:t>
            </a:r>
            <a:r>
              <a:rPr lang="sl-SI" dirty="0"/>
              <a:t>. 2021) ali iii)ohraniti enotne referenčne cilje in omogočiti DČ-specifična prilagajanja</a:t>
            </a:r>
          </a:p>
          <a:p>
            <a:r>
              <a:rPr lang="sl-SI" dirty="0"/>
              <a:t>Skupni fiskalni instrument?</a:t>
            </a:r>
          </a:p>
        </p:txBody>
      </p:sp>
    </p:spTree>
    <p:extLst>
      <p:ext uri="{BB962C8B-B14F-4D97-AF65-F5344CB8AC3E}">
        <p14:creationId xmlns:p14="http://schemas.microsoft.com/office/powerpoint/2010/main" val="1983879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C6F7A-4D9B-4013-B7BB-D3EBD1D81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Je reforma fiskalnih pravil sploh potrebna?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24B9C-FEA2-46E7-B140-CDF41E8AD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l-SI" dirty="0"/>
              <a:t>Na nacionalni ravni?</a:t>
            </a:r>
          </a:p>
          <a:p>
            <a:pPr marL="514350" indent="-514350">
              <a:buFont typeface="+mj-lt"/>
              <a:buAutoNum type="arabicPeriod"/>
            </a:pPr>
            <a:endParaRPr lang="sl-SI" dirty="0"/>
          </a:p>
          <a:p>
            <a:pPr marL="514350" indent="-514350">
              <a:buFont typeface="+mj-lt"/>
              <a:buAutoNum type="arabicPeriod"/>
            </a:pPr>
            <a:endParaRPr lang="sl-SI" dirty="0"/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Na ravni EU?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7956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B8975-213F-42BC-9563-FF3568ECC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Izkušnje Slovenije s fiskalnim pravilom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404777C-6E3E-4B2F-B1CE-E59D3E2CC0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9779" y="1306713"/>
            <a:ext cx="7632441" cy="555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8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55E78-8F18-4509-8DDD-7098874E7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Izkušnje Slovenije s fiskalnim pravilom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D12CFA-E255-4DE9-913C-DAD284ED85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8047" y="1347833"/>
            <a:ext cx="7575906" cy="5510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918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E7112-4EBC-4A10-8BF9-AC5424374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Zaznani problemi z izvajanjem pravila od 2017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9C1F2-1214-465A-BA97-F1E0BA0C5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/>
          </a:p>
          <a:p>
            <a:r>
              <a:rPr lang="sl-SI" dirty="0"/>
              <a:t>FS je </a:t>
            </a:r>
            <a:r>
              <a:rPr lang="pl-PL" dirty="0"/>
              <a:t>17. 3. 2020 odprl uveljavitev izjemnih okoliščin (23.3. je tudi Svet EU sprejel </a:t>
            </a:r>
            <a:r>
              <a:rPr lang="en-GB" dirty="0" err="1"/>
              <a:t>možnost</a:t>
            </a:r>
            <a:r>
              <a:rPr lang="en-GB" dirty="0"/>
              <a:t> </a:t>
            </a:r>
            <a:r>
              <a:rPr lang="en-GB" dirty="0" err="1"/>
              <a:t>splošnega</a:t>
            </a:r>
            <a:r>
              <a:rPr lang="en-GB" dirty="0"/>
              <a:t> </a:t>
            </a:r>
            <a:r>
              <a:rPr lang="en-GB" dirty="0" err="1"/>
              <a:t>odstopanja</a:t>
            </a:r>
            <a:r>
              <a:rPr lang="en-GB" dirty="0"/>
              <a:t> (general escape clause)</a:t>
            </a:r>
            <a:endParaRPr lang="sl-SI" dirty="0"/>
          </a:p>
          <a:p>
            <a:r>
              <a:rPr lang="sl-SI" dirty="0"/>
              <a:t>Derogacija je omogočila zlasti v 2022 preveliko </a:t>
            </a:r>
            <a:r>
              <a:rPr lang="sl-SI" dirty="0" err="1"/>
              <a:t>procikličnost</a:t>
            </a:r>
            <a:endParaRPr lang="sl-SI" dirty="0"/>
          </a:p>
          <a:p>
            <a:r>
              <a:rPr lang="sl-SI" dirty="0"/>
              <a:t>Napovedane javne investicije </a:t>
            </a:r>
            <a:r>
              <a:rPr lang="sl-SI" dirty="0" err="1"/>
              <a:t>preoptimistične</a:t>
            </a:r>
            <a:r>
              <a:rPr lang="sl-SI" dirty="0"/>
              <a:t>, nad </a:t>
            </a:r>
            <a:r>
              <a:rPr lang="sl-SI" dirty="0" err="1"/>
              <a:t>absorbcijsko</a:t>
            </a:r>
            <a:r>
              <a:rPr lang="sl-SI" dirty="0"/>
              <a:t> sposobnostjo</a:t>
            </a:r>
          </a:p>
          <a:p>
            <a:r>
              <a:rPr lang="sl-SI" dirty="0"/>
              <a:t>Nerealistično visoke rasti tekočih odhodkov (</a:t>
            </a:r>
            <a:r>
              <a:rPr lang="pl-PL" dirty="0"/>
              <a:t>odhodki v rebalansu za 2020 npr. precenjeni za okoli 800 mio EUR</a:t>
            </a:r>
            <a:r>
              <a:rPr lang="sl-SI" dirty="0"/>
              <a:t>)</a:t>
            </a:r>
          </a:p>
          <a:p>
            <a:r>
              <a:rPr lang="sl-SI" dirty="0"/>
              <a:t>Primanjkljaj brez Covid-19 ukrepov se je povečal, kljub rasti prihodkov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077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9A695-9DD9-47AB-A310-9B14A08BD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Fiskalna pravila na ravni EU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C475C-87AC-44DF-ACBA-721928581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Uspešna? </a:t>
            </a:r>
          </a:p>
          <a:p>
            <a:pPr lvl="1"/>
            <a:r>
              <a:rPr lang="sl-SI" dirty="0"/>
              <a:t>od 1997 EMU članice izpolnjevale le v 1 od 2 let</a:t>
            </a:r>
          </a:p>
          <a:p>
            <a:r>
              <a:rPr lang="sl-SI" dirty="0"/>
              <a:t>Preveč kompleksna? </a:t>
            </a:r>
          </a:p>
          <a:p>
            <a:pPr lvl="1"/>
            <a:r>
              <a:rPr lang="sl-SI" dirty="0"/>
              <a:t>2 pogodbi, 10 regulativ, 1 direktiva, 1 komunikacija; vsaj 6 sprememb</a:t>
            </a:r>
          </a:p>
          <a:p>
            <a:r>
              <a:rPr lang="sl-SI" dirty="0"/>
              <a:t>Brezzoba?</a:t>
            </a:r>
          </a:p>
          <a:p>
            <a:pPr lvl="1"/>
            <a:r>
              <a:rPr lang="sl-SI" dirty="0"/>
              <a:t>Nobene sankcije niso bile uvedene kljub pogostim kršitvam</a:t>
            </a:r>
          </a:p>
          <a:p>
            <a:r>
              <a:rPr lang="sl-SI" dirty="0"/>
              <a:t>Preveč </a:t>
            </a:r>
            <a:r>
              <a:rPr lang="sl-SI" dirty="0" err="1"/>
              <a:t>prociklična</a:t>
            </a:r>
            <a:r>
              <a:rPr lang="sl-SI" dirty="0"/>
              <a:t>?</a:t>
            </a:r>
          </a:p>
          <a:p>
            <a:pPr lvl="1"/>
            <a:r>
              <a:rPr lang="sl-SI" dirty="0" err="1"/>
              <a:t>Trade-off</a:t>
            </a:r>
            <a:r>
              <a:rPr lang="sl-SI" dirty="0"/>
              <a:t> med kompleksnostjo in </a:t>
            </a:r>
            <a:r>
              <a:rPr lang="sl-SI" dirty="0" err="1"/>
              <a:t>procikličnostjo</a:t>
            </a:r>
            <a:endParaRPr lang="sl-SI" dirty="0"/>
          </a:p>
          <a:p>
            <a:pPr lvl="1"/>
            <a:r>
              <a:rPr lang="sl-SI" dirty="0"/>
              <a:t>Bolj </a:t>
            </a:r>
            <a:r>
              <a:rPr lang="sl-SI" dirty="0" err="1"/>
              <a:t>procikličen</a:t>
            </a:r>
            <a:r>
              <a:rPr lang="sl-SI" dirty="0"/>
              <a:t> je postal samo z vidika novega pravila o JD (1/20)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2960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Robni pogoji revidiranega fiskalnega okvira EU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Nizke naravne obrestne mere + veliko globalno povpraševanje po varnih imetjih</a:t>
            </a:r>
          </a:p>
          <a:p>
            <a:r>
              <a:rPr lang="sl-SI" dirty="0"/>
              <a:t>Likvidnostna past zahteva večjo koordinacijo med fiskalno in denarno politiko</a:t>
            </a:r>
          </a:p>
          <a:p>
            <a:r>
              <a:rPr lang="sl-SI" dirty="0"/>
              <a:t>Nizke obrestne mere odpirajo fiskalni prostor</a:t>
            </a:r>
          </a:p>
          <a:p>
            <a:r>
              <a:rPr lang="sl-SI" dirty="0"/>
              <a:t>NGEU kot proto fiskalna unija</a:t>
            </a:r>
          </a:p>
          <a:p>
            <a:r>
              <a:rPr lang="sl-SI" dirty="0"/>
              <a:t>Potrebe DČ EU po velikih vlaganjih v naslavljanje družbenih izzivov</a:t>
            </a:r>
          </a:p>
        </p:txBody>
      </p:sp>
    </p:spTree>
    <p:extLst>
      <p:ext uri="{BB962C8B-B14F-4D97-AF65-F5344CB8AC3E}">
        <p14:creationId xmlns:p14="http://schemas.microsoft.com/office/powerpoint/2010/main" val="333377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3608" y="0"/>
            <a:ext cx="9164783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805672" y="0"/>
            <a:ext cx="360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Vir: </a:t>
            </a:r>
            <a:r>
              <a:rPr lang="sl-SI" dirty="0" err="1"/>
              <a:t>Broner</a:t>
            </a:r>
            <a:r>
              <a:rPr lang="sl-SI" dirty="0"/>
              <a:t>, Martin, </a:t>
            </a:r>
            <a:r>
              <a:rPr lang="sl-SI" dirty="0" err="1"/>
              <a:t>Ventura</a:t>
            </a:r>
            <a:r>
              <a:rPr lang="sl-SI" dirty="0"/>
              <a:t> (2021)</a:t>
            </a:r>
          </a:p>
        </p:txBody>
      </p:sp>
    </p:spTree>
    <p:extLst>
      <p:ext uri="{BB962C8B-B14F-4D97-AF65-F5344CB8AC3E}">
        <p14:creationId xmlns:p14="http://schemas.microsoft.com/office/powerpoint/2010/main" val="3482188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3C377-2610-4030-8A20-7160B8076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CEA87-0A7D-4D7C-A0CC-2A70F5214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65E3340-20F7-4793-809E-8AEE1A757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2425"/>
            <a:ext cx="12192000" cy="615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6DD9FB-B4A7-42C9-BD0B-02327B7845E9}"/>
              </a:ext>
            </a:extLst>
          </p:cNvPr>
          <p:cNvSpPr txBox="1"/>
          <p:nvPr/>
        </p:nvSpPr>
        <p:spPr>
          <a:xfrm>
            <a:off x="185616" y="6492875"/>
            <a:ext cx="19960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200" dirty="0"/>
              <a:t>Vir: </a:t>
            </a:r>
            <a:r>
              <a:rPr lang="en-GB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European Fiscal Board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517058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1031</TotalTime>
  <Words>706</Words>
  <Application>Microsoft Office PowerPoint</Application>
  <PresentationFormat>Širokozaslonsko</PresentationFormat>
  <Paragraphs>81</Paragraphs>
  <Slides>15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Office Theme</vt:lpstr>
      <vt:lpstr>Reforma fiskalnih pravil</vt:lpstr>
      <vt:lpstr>Je reforma fiskalnih pravil sploh potrebna?</vt:lpstr>
      <vt:lpstr>Izkušnje Slovenije s fiskalnim pravilom</vt:lpstr>
      <vt:lpstr>Izkušnje Slovenije s fiskalnim pravilom</vt:lpstr>
      <vt:lpstr>Zaznani problemi z izvajanjem pravila od 2017</vt:lpstr>
      <vt:lpstr>Fiskalna pravila na ravni EU</vt:lpstr>
      <vt:lpstr>Robni pogoji revidiranega fiskalnega okvira EU</vt:lpstr>
      <vt:lpstr>PowerPointova predstavitev</vt:lpstr>
      <vt:lpstr>PowerPointova predstavitev</vt:lpstr>
      <vt:lpstr>PowerPointova predstavitev</vt:lpstr>
      <vt:lpstr>Cilji prenovljenih fiskalnih pravil</vt:lpstr>
      <vt:lpstr>Konkretne ideje</vt:lpstr>
      <vt:lpstr>Primeri</vt:lpstr>
      <vt:lpstr>Konkretne ideje (nadaljevanje)</vt:lpstr>
      <vt:lpstr>Dodatne ideje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Reforma fiskalnih pravil</dc:title>
  <dc:creator>Burger, Anže</dc:creator>
  <cp:lastModifiedBy>Erika Fratnik Brajdih</cp:lastModifiedBy>
  <cp:revision>27</cp:revision>
  <dcterms:created xsi:type="dcterms:W3CDTF">2022-01-24T14:12:15Z</dcterms:created>
  <dcterms:modified xsi:type="dcterms:W3CDTF">2022-01-27T14:44:45Z</dcterms:modified>
</cp:coreProperties>
</file>