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4257" r:id="rId2"/>
    <p:sldMasterId id="2147484269" r:id="rId3"/>
    <p:sldMasterId id="2147484382" r:id="rId4"/>
  </p:sldMasterIdLst>
  <p:notesMasterIdLst>
    <p:notesMasterId r:id="rId12"/>
  </p:notesMasterIdLst>
  <p:sldIdLst>
    <p:sldId id="581" r:id="rId5"/>
    <p:sldId id="646" r:id="rId6"/>
    <p:sldId id="642" r:id="rId7"/>
    <p:sldId id="639" r:id="rId8"/>
    <p:sldId id="643" r:id="rId9"/>
    <p:sldId id="645" r:id="rId10"/>
    <p:sldId id="640" r:id="rId1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asa" initials="N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7720"/>
    <a:srgbClr val="002060"/>
    <a:srgbClr val="45D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rez sloga, brez mrež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vetel slo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ematski slog 1 – poudarek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Svetel slog 3 – poudarek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Temni slog 1 – poudarek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Temni slog 1 – poudarek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Srednji slog 1 – poudarek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Srednji slog 1 – poudarek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Srednji slog 1 – poudarek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C7853C-536D-4A76-A0AE-DD22124D55A5}" styleName="Tematski slog 1 – poudarek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16" autoAdjust="0"/>
    <p:restoredTop sz="93447" autoAdjust="0"/>
  </p:normalViewPr>
  <p:slideViewPr>
    <p:cSldViewPr>
      <p:cViewPr varScale="1">
        <p:scale>
          <a:sx n="78" d="100"/>
          <a:sy n="78" d="100"/>
        </p:scale>
        <p:origin x="208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C1FDE-AB76-45D2-93AF-208E719DA4AD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4E96C-3F96-4D22-AAF1-D47F2394FD77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7184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993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588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88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3531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58034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6742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436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67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985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3031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452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8043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7214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04383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037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1125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2283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5450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91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57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1949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5020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9507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4909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277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4459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46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4909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2662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612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35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3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259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8503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906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6037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73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0714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93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6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8934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8145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6207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4424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8889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8" r:id="rId1"/>
    <p:sldLayoutId id="2147484259" r:id="rId2"/>
    <p:sldLayoutId id="2147484260" r:id="rId3"/>
    <p:sldLayoutId id="2147484261" r:id="rId4"/>
    <p:sldLayoutId id="2147484262" r:id="rId5"/>
    <p:sldLayoutId id="2147484263" r:id="rId6"/>
    <p:sldLayoutId id="2147484264" r:id="rId7"/>
    <p:sldLayoutId id="2147484265" r:id="rId8"/>
    <p:sldLayoutId id="2147484266" r:id="rId9"/>
    <p:sldLayoutId id="2147484267" r:id="rId10"/>
    <p:sldLayoutId id="214748426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0461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71" r:id="rId2"/>
    <p:sldLayoutId id="2147484272" r:id="rId3"/>
    <p:sldLayoutId id="2147484273" r:id="rId4"/>
    <p:sldLayoutId id="2147484274" r:id="rId5"/>
    <p:sldLayoutId id="2147484275" r:id="rId6"/>
    <p:sldLayoutId id="2147484276" r:id="rId7"/>
    <p:sldLayoutId id="2147484277" r:id="rId8"/>
    <p:sldLayoutId id="2147484278" r:id="rId9"/>
    <p:sldLayoutId id="2147484279" r:id="rId10"/>
    <p:sldLayoutId id="2147484280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1931C59-125F-417B-864C-BE2B5728962A}" type="datetimeFigureOut">
              <a:rPr lang="sl-SI" smtClean="0"/>
              <a:pPr/>
              <a:t>27. 01. 2022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B39D8-CB27-4A25-961A-3239B2F5464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7064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3" r:id="rId1"/>
    <p:sldLayoutId id="2147484384" r:id="rId2"/>
    <p:sldLayoutId id="2147484385" r:id="rId3"/>
    <p:sldLayoutId id="2147484386" r:id="rId4"/>
    <p:sldLayoutId id="2147484387" r:id="rId5"/>
    <p:sldLayoutId id="2147484388" r:id="rId6"/>
    <p:sldLayoutId id="2147484389" r:id="rId7"/>
    <p:sldLayoutId id="2147484390" r:id="rId8"/>
    <p:sldLayoutId id="2147484391" r:id="rId9"/>
    <p:sldLayoutId id="2147484392" r:id="rId10"/>
    <p:sldLayoutId id="214748439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0653" y="3140968"/>
            <a:ext cx="6674892" cy="2393810"/>
          </a:xfrm>
        </p:spPr>
        <p:txBody>
          <a:bodyPr>
            <a:normAutofit fontScale="90000"/>
          </a:bodyPr>
          <a:lstStyle/>
          <a:p>
            <a:pPr algn="r"/>
            <a:r>
              <a:rPr lang="sl-SI" sz="3100" b="1" dirty="0">
                <a:solidFill>
                  <a:srgbClr val="002060"/>
                </a:solidFill>
                <a:latin typeface="Calibri (telo)"/>
              </a:rPr>
              <a:t>Pravni pogled na reformo fiskalnih pravil v EU</a:t>
            </a:r>
            <a:br>
              <a:rPr lang="sl-SI" sz="3100" b="1" dirty="0">
                <a:solidFill>
                  <a:srgbClr val="002060"/>
                </a:solidFill>
                <a:latin typeface="Calibri (telo)"/>
              </a:rPr>
            </a:br>
            <a:br>
              <a:rPr lang="sl-SI" sz="4000" b="1" dirty="0">
                <a:solidFill>
                  <a:srgbClr val="002060"/>
                </a:solidFill>
                <a:latin typeface="Calibri (telo)"/>
              </a:rPr>
            </a:br>
            <a:r>
              <a:rPr lang="sl-SI" sz="2000" b="1" dirty="0">
                <a:solidFill>
                  <a:srgbClr val="002060"/>
                </a:solidFill>
                <a:latin typeface="Calibri (telo)"/>
              </a:rPr>
              <a:t>Projekt ARRS: Integralna </a:t>
            </a:r>
            <a:r>
              <a:rPr lang="sl-SI" sz="2000" b="1">
                <a:solidFill>
                  <a:srgbClr val="002060"/>
                </a:solidFill>
                <a:latin typeface="Calibri (telo)"/>
              </a:rPr>
              <a:t>teorija prihodnosti EU (J5-1791)</a:t>
            </a:r>
            <a:br>
              <a:rPr lang="sl-SI" sz="4000" b="1" dirty="0">
                <a:solidFill>
                  <a:srgbClr val="002060"/>
                </a:solidFill>
                <a:latin typeface="Calibri (telo)"/>
              </a:rPr>
            </a:br>
            <a:r>
              <a:rPr lang="sl-SI" sz="2400" b="1" dirty="0">
                <a:solidFill>
                  <a:srgbClr val="002060"/>
                </a:solidFill>
                <a:latin typeface="Calibri (telo)"/>
              </a:rPr>
              <a:t>prof. dr. Matej Avbelj</a:t>
            </a:r>
            <a:br>
              <a:rPr lang="sl-SI" sz="2400" b="1" dirty="0">
                <a:solidFill>
                  <a:srgbClr val="002060"/>
                </a:solidFill>
                <a:latin typeface="Calibri (telo)"/>
              </a:rPr>
            </a:br>
            <a:r>
              <a:rPr lang="sl-SI" sz="2400" b="1" dirty="0">
                <a:solidFill>
                  <a:srgbClr val="002060"/>
                </a:solidFill>
                <a:latin typeface="Calibri (telo)"/>
              </a:rPr>
              <a:t>avbelj@gmail.com</a:t>
            </a:r>
            <a:endParaRPr lang="sl-SI" sz="4000" b="1" dirty="0">
              <a:solidFill>
                <a:srgbClr val="002060"/>
              </a:solidFill>
              <a:latin typeface="Calibri (telo)"/>
            </a:endParaRPr>
          </a:p>
        </p:txBody>
      </p:sp>
      <p:sp>
        <p:nvSpPr>
          <p:cNvPr id="12" name="Označba mesta besedila 11"/>
          <p:cNvSpPr>
            <a:spLocks noGrp="1"/>
          </p:cNvSpPr>
          <p:nvPr>
            <p:ph type="body" idx="1"/>
          </p:nvPr>
        </p:nvSpPr>
        <p:spPr>
          <a:xfrm>
            <a:off x="623888" y="4593109"/>
            <a:ext cx="7886700" cy="1500187"/>
          </a:xfrm>
        </p:spPr>
        <p:txBody>
          <a:bodyPr/>
          <a:lstStyle/>
          <a:p>
            <a:endParaRPr lang="sl-SI" dirty="0"/>
          </a:p>
          <a:p>
            <a:endParaRPr lang="sl-SI" dirty="0"/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751"/>
          <a:stretch/>
        </p:blipFill>
        <p:spPr>
          <a:xfrm>
            <a:off x="7551774" y="2893953"/>
            <a:ext cx="1592226" cy="2601683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54616" cy="2868662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69" y="5495636"/>
            <a:ext cx="1486031" cy="132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079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značba mesta besedila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  <a:p>
            <a:endParaRPr lang="sl-SI" dirty="0"/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751"/>
          <a:stretch/>
        </p:blipFill>
        <p:spPr>
          <a:xfrm>
            <a:off x="7551774" y="2893953"/>
            <a:ext cx="1592226" cy="2601683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69" y="5495636"/>
            <a:ext cx="1486031" cy="1321753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9" y="40958"/>
            <a:ext cx="4067944" cy="1591309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95536" y="1340768"/>
            <a:ext cx="8229600" cy="5779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AutoNum type="arabicPeriod"/>
              <a:tabLst/>
              <a:defRPr/>
            </a:pPr>
            <a:r>
              <a:rPr lang="sl-SI" altLang="sl-SI" kern="0" dirty="0">
                <a:solidFill>
                  <a:srgbClr val="000000"/>
                </a:solidFill>
                <a:latin typeface="Arial"/>
              </a:rPr>
              <a:t>Izhodišče: </a:t>
            </a:r>
            <a:endParaRPr lang="sl-SI" altLang="sl-SI" b="1" kern="0" dirty="0">
              <a:latin typeface="+mj-lt"/>
            </a:endParaRPr>
          </a:p>
          <a:p>
            <a:pPr lvl="1">
              <a:buClr>
                <a:srgbClr val="330066"/>
              </a:buClr>
              <a:buFont typeface="Arial" panose="020B0604020202020204" pitchFamily="34" charset="0"/>
              <a:buChar char="•"/>
              <a:defRPr/>
            </a:pPr>
            <a:r>
              <a:rPr lang="sl-SI" altLang="sl-SI" b="1" kern="0" dirty="0">
                <a:latin typeface="+mj-lt"/>
              </a:rPr>
              <a:t>Cilji fiskalnih pravil:</a:t>
            </a:r>
            <a:endParaRPr lang="sl-SI" altLang="sl-SI" sz="2600" b="1" kern="0" dirty="0">
              <a:latin typeface="+mj-lt"/>
            </a:endParaRPr>
          </a:p>
          <a:p>
            <a:pPr lvl="2">
              <a:buClr>
                <a:srgbClr val="330066"/>
              </a:buClr>
              <a:buFont typeface="Arial" panose="020B0604020202020204" pitchFamily="34" charset="0"/>
              <a:buChar char="•"/>
              <a:defRPr/>
            </a:pPr>
            <a:r>
              <a:rPr lang="sl-SI" altLang="sl-SI" sz="2600" b="1" kern="0" dirty="0">
                <a:latin typeface="+mj-lt"/>
              </a:rPr>
              <a:t>Obvladovanje javnega dolga</a:t>
            </a:r>
          </a:p>
          <a:p>
            <a:pPr lvl="2">
              <a:buClr>
                <a:srgbClr val="330066"/>
              </a:buClr>
              <a:buFont typeface="Arial" panose="020B0604020202020204" pitchFamily="34" charset="0"/>
              <a:buChar char="•"/>
              <a:defRPr/>
            </a:pPr>
            <a:r>
              <a:rPr lang="sl-SI" altLang="sl-SI" sz="2600" b="1" kern="0" dirty="0" err="1">
                <a:latin typeface="+mj-lt"/>
              </a:rPr>
              <a:t>Proticikličnost</a:t>
            </a:r>
            <a:r>
              <a:rPr lang="sl-SI" altLang="sl-SI" sz="2600" b="1" kern="0" dirty="0">
                <a:latin typeface="+mj-lt"/>
              </a:rPr>
              <a:t> fiskalnih politik</a:t>
            </a:r>
          </a:p>
          <a:p>
            <a:pPr lvl="2">
              <a:buClr>
                <a:srgbClr val="330066"/>
              </a:buClr>
              <a:buFont typeface="Arial" panose="020B0604020202020204" pitchFamily="34" charset="0"/>
              <a:buChar char="•"/>
              <a:defRPr/>
            </a:pPr>
            <a:r>
              <a:rPr lang="sl-SI" altLang="sl-SI" sz="2600" b="1" kern="0" dirty="0">
                <a:latin typeface="+mj-lt"/>
              </a:rPr>
              <a:t>Preprečevanje negativnih </a:t>
            </a:r>
            <a:r>
              <a:rPr lang="sl-SI" altLang="sl-SI" sz="2600" b="1" kern="0" dirty="0" err="1">
                <a:latin typeface="+mj-lt"/>
              </a:rPr>
              <a:t>eksternalij</a:t>
            </a:r>
            <a:r>
              <a:rPr lang="sl-SI" altLang="sl-SI" sz="2600" b="1" kern="0" dirty="0">
                <a:latin typeface="+mj-lt"/>
              </a:rPr>
              <a:t> v/za EU</a:t>
            </a:r>
          </a:p>
          <a:p>
            <a:pPr lvl="2">
              <a:buClr>
                <a:srgbClr val="330066"/>
              </a:buClr>
              <a:buFont typeface="Arial" panose="020B0604020202020204" pitchFamily="34" charset="0"/>
              <a:buChar char="•"/>
              <a:defRPr/>
            </a:pPr>
            <a:r>
              <a:rPr lang="sl-SI" altLang="sl-SI" sz="2600" b="1" kern="0" dirty="0">
                <a:latin typeface="+mj-lt"/>
              </a:rPr>
              <a:t>Usmerjanje investicij (?)</a:t>
            </a:r>
          </a:p>
          <a:p>
            <a:pPr lvl="2">
              <a:buClr>
                <a:srgbClr val="330066"/>
              </a:buClr>
              <a:buFont typeface="Arial" panose="020B0604020202020204" pitchFamily="34" charset="0"/>
              <a:buChar char="•"/>
              <a:defRPr/>
            </a:pPr>
            <a:endParaRPr lang="sl-SI" altLang="sl-SI" b="1" kern="0" dirty="0">
              <a:latin typeface="+mj-lt"/>
            </a:endParaRPr>
          </a:p>
          <a:p>
            <a:pPr lvl="1">
              <a:buClr>
                <a:srgbClr val="330066"/>
              </a:buClr>
              <a:buFont typeface="Arial" panose="020B0604020202020204" pitchFamily="34" charset="0"/>
              <a:buChar char="•"/>
              <a:defRPr/>
            </a:pPr>
            <a:r>
              <a:rPr lang="sl-SI" altLang="sl-SI" b="1" kern="0" dirty="0">
                <a:latin typeface="+mj-lt"/>
              </a:rPr>
              <a:t>Pravna zadržanost / test razumnosti</a:t>
            </a:r>
          </a:p>
          <a:p>
            <a:pPr lvl="2">
              <a:buClr>
                <a:srgbClr val="330066"/>
              </a:buClr>
              <a:buFont typeface="Arial" panose="020B0604020202020204" pitchFamily="34" charset="0"/>
              <a:buChar char="•"/>
              <a:defRPr/>
            </a:pPr>
            <a:r>
              <a:rPr lang="sl-SI" altLang="sl-SI" b="1" kern="0" dirty="0">
                <a:latin typeface="+mj-lt"/>
              </a:rPr>
              <a:t>NOMOTEHNIČNE POSLEDICE</a:t>
            </a:r>
          </a:p>
          <a:p>
            <a:pPr lvl="2">
              <a:buClr>
                <a:srgbClr val="330066"/>
              </a:buClr>
              <a:buFont typeface="Arial" panose="020B0604020202020204" pitchFamily="34" charset="0"/>
              <a:buChar char="•"/>
              <a:defRPr/>
            </a:pPr>
            <a:r>
              <a:rPr lang="sl-SI" altLang="sl-SI" b="1" kern="0" dirty="0">
                <a:latin typeface="+mj-lt"/>
              </a:rPr>
              <a:t>NADZORSTVENE POSLEDICE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AutoNum type="arabicPeriod"/>
              <a:tabLst/>
              <a:defRPr/>
            </a:pPr>
            <a:endParaRPr lang="sl-SI" altLang="sl-SI" kern="0" dirty="0">
              <a:solidFill>
                <a:srgbClr val="000000"/>
              </a:solidFill>
              <a:latin typeface="Arial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AutoNum type="arabicPeriod"/>
              <a:tabLst/>
              <a:defRPr/>
            </a:pPr>
            <a:endParaRPr lang="sl-SI" altLang="sl-SI" sz="2600" kern="0" dirty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None/>
              <a:tabLst/>
              <a:defRPr/>
            </a:pPr>
            <a:endParaRPr kumimoji="0" lang="sl-SI" altLang="sl-SI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sl-SI" altLang="sl-SI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53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značba mesta besedila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  <a:p>
            <a:endParaRPr lang="sl-SI" dirty="0"/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751"/>
          <a:stretch/>
        </p:blipFill>
        <p:spPr>
          <a:xfrm>
            <a:off x="7551774" y="2893953"/>
            <a:ext cx="1592226" cy="2601683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69" y="5495636"/>
            <a:ext cx="1486031" cy="1321753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9" y="40958"/>
            <a:ext cx="4067944" cy="1591309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95536" y="1305135"/>
            <a:ext cx="8229600" cy="5779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+mj-lt"/>
              <a:buAutoNum type="arabicPeriod" startAt="3"/>
              <a:tabLst/>
              <a:defRPr/>
            </a:pPr>
            <a:r>
              <a:rPr lang="sl-SI" altLang="sl-SI" kern="0" dirty="0">
                <a:solidFill>
                  <a:srgbClr val="000000"/>
                </a:solidFill>
                <a:latin typeface="Arial"/>
              </a:rPr>
              <a:t>Nomotehnično vprašanje</a:t>
            </a:r>
            <a:r>
              <a:rPr lang="en-US" altLang="sl-SI" kern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None/>
              <a:tabLst/>
              <a:defRPr/>
            </a:pPr>
            <a:endParaRPr lang="en-US" altLang="sl-SI" sz="2600" kern="0" dirty="0">
              <a:solidFill>
                <a:srgbClr val="000000"/>
              </a:solidFill>
              <a:latin typeface="Arial"/>
            </a:endParaRPr>
          </a:p>
          <a:p>
            <a:pPr lvl="1" indent="-342900">
              <a:buClr>
                <a:srgbClr val="330066"/>
              </a:buClr>
              <a:defRPr/>
            </a:pPr>
            <a:r>
              <a:rPr lang="sl-SI" b="1" dirty="0"/>
              <a:t>Pravila morajo biti izvršljiva</a:t>
            </a:r>
          </a:p>
          <a:p>
            <a:pPr marL="349250" lvl="1" indent="0">
              <a:buClr>
                <a:srgbClr val="330066"/>
              </a:buClr>
              <a:buNone/>
              <a:defRPr/>
            </a:pPr>
            <a:endParaRPr lang="sl-SI" b="1" dirty="0"/>
          </a:p>
          <a:p>
            <a:pPr lvl="1" indent="-342900">
              <a:buClr>
                <a:srgbClr val="330066"/>
              </a:buClr>
              <a:defRPr/>
            </a:pPr>
            <a:r>
              <a:rPr lang="sl-SI" b="1" dirty="0"/>
              <a:t>Pravila morajo biti preprosta</a:t>
            </a:r>
          </a:p>
          <a:p>
            <a:pPr lvl="1" indent="-342900">
              <a:buClr>
                <a:srgbClr val="330066"/>
              </a:buClr>
              <a:defRPr/>
            </a:pPr>
            <a:endParaRPr lang="sl-SI" b="1" dirty="0"/>
          </a:p>
          <a:p>
            <a:pPr lvl="1" indent="-342900">
              <a:buClr>
                <a:srgbClr val="330066"/>
              </a:buClr>
              <a:defRPr/>
            </a:pPr>
            <a:r>
              <a:rPr lang="sl-SI" b="1" dirty="0"/>
              <a:t>Pravila morajo biti prožna</a:t>
            </a:r>
          </a:p>
        </p:txBody>
      </p:sp>
    </p:spTree>
    <p:extLst>
      <p:ext uri="{BB962C8B-B14F-4D97-AF65-F5344CB8AC3E}">
        <p14:creationId xmlns:p14="http://schemas.microsoft.com/office/powerpoint/2010/main" val="252697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značba mesta besedila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  <a:p>
            <a:endParaRPr lang="sl-SI" dirty="0"/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751"/>
          <a:stretch/>
        </p:blipFill>
        <p:spPr>
          <a:xfrm>
            <a:off x="7551774" y="2893953"/>
            <a:ext cx="1592226" cy="2601683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69" y="5495636"/>
            <a:ext cx="1486031" cy="1321753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9" y="40958"/>
            <a:ext cx="4067944" cy="1591309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95536" y="1305135"/>
            <a:ext cx="8229600" cy="457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+mj-lt"/>
              <a:buAutoNum type="arabicPeriod" startAt="3"/>
              <a:tabLst/>
              <a:defRPr/>
            </a:pPr>
            <a:r>
              <a:rPr lang="sl-SI" altLang="sl-SI" kern="0" dirty="0">
                <a:solidFill>
                  <a:srgbClr val="000000"/>
                </a:solidFill>
                <a:latin typeface="Arial"/>
              </a:rPr>
              <a:t>Nomotehnično vprašanje</a:t>
            </a:r>
            <a:r>
              <a:rPr lang="en-US" altLang="sl-SI" kern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None/>
              <a:tabLst/>
              <a:defRPr/>
            </a:pPr>
            <a:endParaRPr lang="en-US" altLang="sl-SI" sz="2600" kern="0" dirty="0">
              <a:solidFill>
                <a:srgbClr val="000000"/>
              </a:solidFill>
              <a:latin typeface="Arial"/>
            </a:endParaRPr>
          </a:p>
          <a:p>
            <a:pPr lvl="1" indent="-342900">
              <a:buClr>
                <a:srgbClr val="330066"/>
              </a:buClr>
              <a:defRPr/>
            </a:pPr>
            <a:r>
              <a:rPr lang="sl-SI" b="1" dirty="0"/>
              <a:t>Ali so spremembe aktualnih fiskalnih pravil sploh potrebne?</a:t>
            </a:r>
          </a:p>
          <a:p>
            <a:pPr marL="349250" lvl="1" indent="0">
              <a:buClr>
                <a:srgbClr val="330066"/>
              </a:buClr>
              <a:buNone/>
              <a:defRPr/>
            </a:pPr>
            <a:endParaRPr lang="sl-SI" b="1" dirty="0"/>
          </a:p>
          <a:p>
            <a:pPr lvl="2" indent="-342900">
              <a:buClr>
                <a:srgbClr val="330066"/>
              </a:buClr>
              <a:defRPr/>
            </a:pPr>
            <a:r>
              <a:rPr lang="sl-SI" b="1" dirty="0"/>
              <a:t>Da, če ne ustrezajo več dejanskemu stanju</a:t>
            </a:r>
          </a:p>
          <a:p>
            <a:pPr lvl="2" indent="-342900">
              <a:buClr>
                <a:srgbClr val="330066"/>
              </a:buClr>
              <a:defRPr/>
            </a:pPr>
            <a:r>
              <a:rPr lang="sl-SI" b="1" dirty="0"/>
              <a:t>Da, če se jih ne spoštuje in utegne tak trend ostati</a:t>
            </a:r>
          </a:p>
          <a:p>
            <a:pPr lvl="2" indent="-342900">
              <a:buClr>
                <a:srgbClr val="330066"/>
              </a:buClr>
              <a:defRPr/>
            </a:pPr>
            <a:r>
              <a:rPr lang="sl-SI" b="1" dirty="0"/>
              <a:t>Da, če bi bila z letom 2023 preveč omejujoča</a:t>
            </a:r>
          </a:p>
          <a:p>
            <a:pPr lvl="2" indent="-342900">
              <a:buClr>
                <a:srgbClr val="330066"/>
              </a:buClr>
              <a:defRPr/>
            </a:pPr>
            <a:r>
              <a:rPr lang="sl-SI" b="1" dirty="0"/>
              <a:t>NE, ker ni soglasja za spremembe </a:t>
            </a:r>
          </a:p>
          <a:p>
            <a:pPr marL="644525" lvl="2" indent="0">
              <a:buClr>
                <a:srgbClr val="330066"/>
              </a:buClr>
              <a:buNone/>
              <a:defRPr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28074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značba mesta besedila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  <a:p>
            <a:endParaRPr lang="sl-SI" dirty="0"/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751"/>
          <a:stretch/>
        </p:blipFill>
        <p:spPr>
          <a:xfrm>
            <a:off x="7551774" y="2893953"/>
            <a:ext cx="1592226" cy="2601683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69" y="5495636"/>
            <a:ext cx="1486031" cy="1321753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9" y="40958"/>
            <a:ext cx="4067944" cy="1591309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95536" y="1305135"/>
            <a:ext cx="8229600" cy="5779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+mj-lt"/>
              <a:buAutoNum type="arabicPeriod" startAt="3"/>
              <a:tabLst/>
              <a:defRPr/>
            </a:pPr>
            <a:r>
              <a:rPr lang="sl-SI" altLang="sl-SI" kern="0" dirty="0">
                <a:solidFill>
                  <a:srgbClr val="000000"/>
                </a:solidFill>
                <a:latin typeface="Arial"/>
              </a:rPr>
              <a:t>Nomotehnično vprašanje</a:t>
            </a:r>
            <a:r>
              <a:rPr lang="en-US" altLang="sl-SI" kern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644525" lvl="2" indent="0">
              <a:buClr>
                <a:srgbClr val="330066"/>
              </a:buClr>
              <a:buNone/>
              <a:defRPr/>
            </a:pPr>
            <a:endParaRPr lang="sl-SI" dirty="0"/>
          </a:p>
          <a:p>
            <a:pPr lvl="1" indent="-342900">
              <a:buClr>
                <a:srgbClr val="330066"/>
              </a:buClr>
              <a:defRPr/>
            </a:pPr>
            <a:r>
              <a:rPr lang="sl-SI" b="1" dirty="0"/>
              <a:t>Ali naj bodo fiskalna pravila zasnovana specifično za posamezne države?</a:t>
            </a:r>
            <a:endParaRPr lang="sl-SI" sz="2700" kern="0" dirty="0">
              <a:solidFill>
                <a:srgbClr val="000000"/>
              </a:solidFill>
              <a:latin typeface="Arial"/>
            </a:endParaRPr>
          </a:p>
          <a:p>
            <a:pPr lvl="2" indent="-342900">
              <a:buClr>
                <a:srgbClr val="330066"/>
              </a:buClr>
              <a:defRPr/>
            </a:pPr>
            <a:endParaRPr lang="sl-SI" b="1" kern="0" dirty="0">
              <a:latin typeface="+mj-lt"/>
            </a:endParaRPr>
          </a:p>
          <a:p>
            <a:pPr lvl="2" indent="-342900">
              <a:buClr>
                <a:srgbClr val="330066"/>
              </a:buClr>
              <a:defRPr/>
            </a:pPr>
            <a:r>
              <a:rPr lang="sl-SI" b="1" kern="0" dirty="0">
                <a:latin typeface="+mj-lt"/>
              </a:rPr>
              <a:t>Ne, skupna valuta, ki je enako vredna</a:t>
            </a:r>
          </a:p>
          <a:p>
            <a:pPr lvl="2" indent="-342900">
              <a:buClr>
                <a:srgbClr val="330066"/>
              </a:buClr>
              <a:defRPr/>
            </a:pPr>
            <a:r>
              <a:rPr lang="sl-SI" b="1" kern="0" dirty="0">
                <a:latin typeface="+mj-lt"/>
              </a:rPr>
              <a:t>Da, upoštevaje pravno načelo enakopravnosti</a:t>
            </a:r>
          </a:p>
          <a:p>
            <a:pPr lvl="2" indent="-342900">
              <a:buClr>
                <a:srgbClr val="330066"/>
              </a:buClr>
              <a:defRPr/>
            </a:pPr>
            <a:r>
              <a:rPr lang="sl-SI" b="1" kern="0" dirty="0">
                <a:latin typeface="+mj-lt"/>
              </a:rPr>
              <a:t>Nomotehnični premik od pravil k standardom</a:t>
            </a:r>
          </a:p>
          <a:p>
            <a:pPr lvl="2" indent="-342900">
              <a:buClr>
                <a:srgbClr val="330066"/>
              </a:buClr>
              <a:defRPr/>
            </a:pPr>
            <a:endParaRPr lang="sl-SI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021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značba mesta besedila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  <a:p>
            <a:endParaRPr lang="sl-SI" dirty="0"/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751"/>
          <a:stretch/>
        </p:blipFill>
        <p:spPr>
          <a:xfrm>
            <a:off x="7551774" y="2893953"/>
            <a:ext cx="1592226" cy="2601683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69" y="5495636"/>
            <a:ext cx="1486031" cy="1321753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9" y="40958"/>
            <a:ext cx="4067944" cy="1591309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95536" y="1305135"/>
            <a:ext cx="8229600" cy="5779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+mj-lt"/>
              <a:buAutoNum type="arabicPeriod" startAt="3"/>
              <a:tabLst/>
              <a:defRPr/>
            </a:pPr>
            <a:r>
              <a:rPr lang="sl-SI" altLang="sl-SI" kern="0" dirty="0">
                <a:solidFill>
                  <a:srgbClr val="000000"/>
                </a:solidFill>
                <a:latin typeface="Arial"/>
              </a:rPr>
              <a:t>Nomotehnično vprašanje</a:t>
            </a:r>
            <a:r>
              <a:rPr lang="en-US" altLang="sl-SI" kern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644525" lvl="2" indent="0">
              <a:buClr>
                <a:srgbClr val="330066"/>
              </a:buClr>
              <a:buNone/>
              <a:defRPr/>
            </a:pPr>
            <a:endParaRPr lang="sl-SI" dirty="0"/>
          </a:p>
          <a:p>
            <a:pPr lvl="1" indent="-342900">
              <a:buClr>
                <a:srgbClr val="330066"/>
              </a:buClr>
              <a:defRPr/>
            </a:pPr>
            <a:r>
              <a:rPr lang="sl-SI" b="1" dirty="0"/>
              <a:t>V kolikšni meri bi morala fiskalna pravila upoštevati investicije oz. zelene investicije?</a:t>
            </a:r>
          </a:p>
          <a:p>
            <a:pPr marL="349250" lvl="1" indent="0">
              <a:buClr>
                <a:srgbClr val="330066"/>
              </a:buClr>
              <a:buNone/>
              <a:defRPr/>
            </a:pPr>
            <a:endParaRPr lang="sl-SI" b="1" dirty="0"/>
          </a:p>
          <a:p>
            <a:pPr lvl="2" indent="-342900">
              <a:buClr>
                <a:srgbClr val="330066"/>
              </a:buClr>
              <a:defRPr/>
            </a:pPr>
            <a:r>
              <a:rPr lang="sl-SI" altLang="sl-SI" b="1" kern="0" noProof="0" dirty="0">
                <a:latin typeface="+mj-lt"/>
              </a:rPr>
              <a:t>Zagotoviti konsistentnost, celovitost normativnega urejanja</a:t>
            </a:r>
          </a:p>
          <a:p>
            <a:pPr lvl="2" indent="-342900">
              <a:buClr>
                <a:srgbClr val="330066"/>
              </a:buClr>
              <a:defRPr/>
            </a:pPr>
            <a:r>
              <a:rPr lang="sl-SI" altLang="sl-SI" b="1" kern="0" noProof="0" dirty="0">
                <a:latin typeface="+mj-lt"/>
              </a:rPr>
              <a:t>Zajeti vse </a:t>
            </a:r>
            <a:r>
              <a:rPr lang="sl-SI" altLang="sl-SI" b="1" kern="0" noProof="0" dirty="0" err="1">
                <a:latin typeface="+mj-lt"/>
              </a:rPr>
              <a:t>javnofinačne</a:t>
            </a:r>
            <a:r>
              <a:rPr lang="sl-SI" altLang="sl-SI" b="1" kern="0" noProof="0" dirty="0">
                <a:latin typeface="+mj-lt"/>
              </a:rPr>
              <a:t> izdatke</a:t>
            </a:r>
          </a:p>
          <a:p>
            <a:pPr lvl="2" indent="-342900">
              <a:buClr>
                <a:srgbClr val="330066"/>
              </a:buClr>
              <a:defRPr/>
            </a:pPr>
            <a:r>
              <a:rPr kumimoji="0" lang="sl-SI" altLang="sl-SI" b="1" i="0" u="none" strike="noStrike" kern="0" cap="none" spc="0" normalizeH="0" baseline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Prožnost</a:t>
            </a:r>
            <a:r>
              <a:rPr kumimoji="0" lang="sl-SI" altLang="sl-SI" b="1" i="0" u="none" strike="noStrike" kern="0" cap="none" spc="0" normalizeH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za zelene investicije</a:t>
            </a:r>
            <a:endParaRPr kumimoji="0" lang="sl-SI" altLang="sl-SI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881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značba mesta besedila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  <a:p>
            <a:endParaRPr lang="sl-SI" dirty="0"/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751"/>
          <a:stretch/>
        </p:blipFill>
        <p:spPr>
          <a:xfrm>
            <a:off x="7551774" y="2893953"/>
            <a:ext cx="1592226" cy="2601683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69" y="5495636"/>
            <a:ext cx="1486031" cy="1321753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9" y="40958"/>
            <a:ext cx="4067944" cy="1591309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95536" y="1305135"/>
            <a:ext cx="8229600" cy="5779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+mj-lt"/>
              <a:buAutoNum type="arabicPeriod" startAt="4"/>
              <a:tabLst/>
              <a:defRPr/>
            </a:pPr>
            <a:r>
              <a:rPr lang="sl-SI" altLang="sl-SI" kern="0" dirty="0">
                <a:solidFill>
                  <a:srgbClr val="000000"/>
                </a:solidFill>
                <a:latin typeface="Arial"/>
              </a:rPr>
              <a:t>Nadzorstveni vidik: </a:t>
            </a:r>
            <a:r>
              <a:rPr lang="sl-SI" altLang="sl-SI" u="sng" kern="0" dirty="0">
                <a:solidFill>
                  <a:srgbClr val="000000"/>
                </a:solidFill>
                <a:latin typeface="Arial"/>
              </a:rPr>
              <a:t>težišče od sodišč k specializiranim institucijam</a:t>
            </a:r>
            <a:endParaRPr lang="en-US" altLang="sl-SI" u="sng" kern="0" dirty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None/>
              <a:tabLst/>
              <a:defRPr/>
            </a:pPr>
            <a:endParaRPr lang="en-US" altLang="sl-SI" sz="2600" kern="0" dirty="0">
              <a:solidFill>
                <a:srgbClr val="000000"/>
              </a:solidFill>
              <a:latin typeface="Arial"/>
            </a:endParaRPr>
          </a:p>
          <a:p>
            <a:pPr lvl="1" indent="-342900">
              <a:buClr>
                <a:srgbClr val="330066"/>
              </a:buClr>
              <a:defRPr/>
            </a:pPr>
            <a:r>
              <a:rPr lang="sl-SI" altLang="sl-SI" b="1" kern="0" dirty="0">
                <a:latin typeface="+mj-lt"/>
              </a:rPr>
              <a:t>Evropska raven: </a:t>
            </a:r>
          </a:p>
          <a:p>
            <a:pPr lvl="2" indent="-342900">
              <a:buClr>
                <a:srgbClr val="330066"/>
              </a:buClr>
              <a:defRPr/>
            </a:pPr>
            <a:r>
              <a:rPr lang="sl-SI" altLang="sl-SI" sz="2600" b="1" kern="0" dirty="0">
                <a:latin typeface="+mj-lt"/>
              </a:rPr>
              <a:t>„Politizacija“ Evropske komisije</a:t>
            </a:r>
          </a:p>
          <a:p>
            <a:pPr lvl="2" indent="-342900">
              <a:buClr>
                <a:srgbClr val="330066"/>
              </a:buClr>
              <a:defRPr/>
            </a:pPr>
            <a:r>
              <a:rPr lang="sl-SI" altLang="sl-SI" sz="2600" b="1" kern="0" dirty="0">
                <a:latin typeface="+mj-lt"/>
              </a:rPr>
              <a:t>ZA Evropski fiskalni svet</a:t>
            </a:r>
            <a:endParaRPr lang="en-US" altLang="sl-SI" sz="2600" b="1" kern="0" dirty="0">
              <a:latin typeface="+mj-lt"/>
            </a:endParaRPr>
          </a:p>
          <a:p>
            <a:pPr lvl="1" indent="-342900">
              <a:buClr>
                <a:srgbClr val="330066"/>
              </a:buClr>
              <a:defRPr/>
            </a:pPr>
            <a:endParaRPr lang="en-US" altLang="sl-SI" b="1" kern="0" dirty="0">
              <a:latin typeface="+mj-lt"/>
            </a:endParaRPr>
          </a:p>
          <a:p>
            <a:pPr lvl="1" indent="-342900">
              <a:buClr>
                <a:srgbClr val="330066"/>
              </a:buClr>
              <a:defRPr/>
            </a:pPr>
            <a:r>
              <a:rPr lang="sl-SI" altLang="sl-SI" b="1" kern="0" dirty="0">
                <a:latin typeface="+mj-lt"/>
              </a:rPr>
              <a:t>Nacionalna raven</a:t>
            </a:r>
          </a:p>
          <a:p>
            <a:pPr lvl="2" indent="-342900">
              <a:buClr>
                <a:srgbClr val="330066"/>
              </a:buClr>
              <a:defRPr/>
            </a:pPr>
            <a:r>
              <a:rPr kumimoji="0" lang="sl-SI" altLang="sl-SI" sz="2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</a:rPr>
              <a:t>ZA krepitev Fiskalne</a:t>
            </a:r>
            <a:r>
              <a:rPr lang="sl-SI" altLang="sl-SI" sz="2600" b="1" kern="0" dirty="0">
                <a:latin typeface="+mj-lt"/>
              </a:rPr>
              <a:t>ga sveta</a:t>
            </a:r>
          </a:p>
          <a:p>
            <a:pPr lvl="2" indent="-342900">
              <a:buClr>
                <a:srgbClr val="330066"/>
              </a:buClr>
              <a:defRPr/>
            </a:pPr>
            <a:r>
              <a:rPr lang="sl-SI" altLang="sl-SI" sz="2600" b="1" kern="0" noProof="0" dirty="0">
                <a:latin typeface="+mj-lt"/>
              </a:rPr>
              <a:t>TODA sodna praksa Ustavnega sodišča </a:t>
            </a:r>
            <a:r>
              <a:rPr lang="sl-SI" sz="2600" b="1" dirty="0"/>
              <a:t>U-I-129/19</a:t>
            </a:r>
            <a:r>
              <a:rPr lang="sl-SI" dirty="0"/>
              <a:t> </a:t>
            </a:r>
            <a:endParaRPr kumimoji="0" lang="en-US" altLang="sl-SI" sz="2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sl-SI" altLang="sl-SI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927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split orient="vert"/>
      </p:transition>
    </mc:Choice>
    <mc:Fallback xmlns="">
      <p:transition spd="slow" advClick="0" advTm="6000">
        <p:split orient="vert"/>
      </p:transition>
    </mc:Fallback>
  </mc:AlternateContent>
</p:sld>
</file>

<file path=ppt/theme/theme1.xml><?xml version="1.0" encoding="utf-8"?>
<a:theme xmlns:a="http://schemas.openxmlformats.org/drawingml/2006/main" name="HDOfficeLightV0">
  <a:themeElements>
    <a:clrScheme name="Po meri 51">
      <a:dk1>
        <a:srgbClr val="374C81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FFFFFF"/>
      </a:accent2>
      <a:accent3>
        <a:srgbClr val="297FD5"/>
      </a:accent3>
      <a:accent4>
        <a:srgbClr val="0E57C4"/>
      </a:accent4>
      <a:accent5>
        <a:srgbClr val="5AA2AE"/>
      </a:accent5>
      <a:accent6>
        <a:srgbClr val="9D90A0"/>
      </a:accent6>
      <a:hlink>
        <a:srgbClr val="7F7F7F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Po meri 42">
      <a:dk1>
        <a:srgbClr val="777777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FFFFFF"/>
      </a:accent2>
      <a:accent3>
        <a:srgbClr val="297FD5"/>
      </a:accent3>
      <a:accent4>
        <a:srgbClr val="0E57C4"/>
      </a:accent4>
      <a:accent5>
        <a:srgbClr val="5AA2AE"/>
      </a:accent5>
      <a:accent6>
        <a:srgbClr val="9D90A0"/>
      </a:accent6>
      <a:hlink>
        <a:srgbClr val="0E57C4"/>
      </a:hlink>
      <a:folHlink>
        <a:srgbClr val="3EBBF0"/>
      </a:folHlink>
    </a:clrScheme>
    <a:fontScheme name="Pisarn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9169</TotalTime>
  <Words>227</Words>
  <Application>Microsoft Office PowerPoint</Application>
  <PresentationFormat>Diaprojekcija na zaslonu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4</vt:i4>
      </vt:variant>
      <vt:variant>
        <vt:lpstr>Naslovi diapozitivov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(telo)</vt:lpstr>
      <vt:lpstr>Calibri Light</vt:lpstr>
      <vt:lpstr>Wingdings</vt:lpstr>
      <vt:lpstr>Wingdings 2</vt:lpstr>
      <vt:lpstr>HDOfficeLightV0</vt:lpstr>
      <vt:lpstr>1_HDOfficeLightV0</vt:lpstr>
      <vt:lpstr>2_HDOfficeLightV0</vt:lpstr>
      <vt:lpstr>3_HDOfficeLightV0</vt:lpstr>
      <vt:lpstr>Pravni pogled na reformo fiskalnih pravil v EU  Projekt ARRS: Integralna teorija prihodnosti EU (J5-1791) prof. dr. Matej Avbelj avbelj@gmail.com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Evropska pravna fakulteta v Novi Gorici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EVROPSKA PRAVNA FAKULTETA V NOVI GORICI</dc:title>
  <dc:creator>Tina Besednjak</dc:creator>
  <cp:lastModifiedBy>Erika Fratnik Brajdih</cp:lastModifiedBy>
  <cp:revision>427</cp:revision>
  <dcterms:created xsi:type="dcterms:W3CDTF">2012-02-10T07:11:41Z</dcterms:created>
  <dcterms:modified xsi:type="dcterms:W3CDTF">2022-01-27T13:00:05Z</dcterms:modified>
</cp:coreProperties>
</file>